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8" r:id="rId1"/>
  </p:sldMasterIdLst>
  <p:notesMasterIdLst>
    <p:notesMasterId r:id="rId24"/>
  </p:notesMasterIdLst>
  <p:sldIdLst>
    <p:sldId id="256" r:id="rId2"/>
    <p:sldId id="371" r:id="rId3"/>
    <p:sldId id="383" r:id="rId4"/>
    <p:sldId id="367" r:id="rId5"/>
    <p:sldId id="365" r:id="rId6"/>
    <p:sldId id="363" r:id="rId7"/>
    <p:sldId id="384" r:id="rId8"/>
    <p:sldId id="344" r:id="rId9"/>
    <p:sldId id="378" r:id="rId10"/>
    <p:sldId id="370" r:id="rId11"/>
    <p:sldId id="355" r:id="rId12"/>
    <p:sldId id="369" r:id="rId13"/>
    <p:sldId id="392" r:id="rId14"/>
    <p:sldId id="385" r:id="rId15"/>
    <p:sldId id="391" r:id="rId16"/>
    <p:sldId id="353" r:id="rId17"/>
    <p:sldId id="349" r:id="rId18"/>
    <p:sldId id="354" r:id="rId19"/>
    <p:sldId id="388" r:id="rId20"/>
    <p:sldId id="374" r:id="rId21"/>
    <p:sldId id="375" r:id="rId22"/>
    <p:sldId id="376"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David N. Dionisio" initials="J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299"/>
    <a:srgbClr val="9C9C9C"/>
    <a:srgbClr val="05CDDA"/>
    <a:srgbClr val="C51789"/>
    <a:srgbClr val="F9238E"/>
    <a:srgbClr val="FA54A7"/>
    <a:srgbClr val="16693F"/>
    <a:srgbClr val="E38D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5" autoAdjust="0"/>
    <p:restoredTop sz="92555"/>
  </p:normalViewPr>
  <p:slideViewPr>
    <p:cSldViewPr snapToGrid="0" snapToObjects="1">
      <p:cViewPr>
        <p:scale>
          <a:sx n="100" d="100"/>
          <a:sy n="100" d="100"/>
        </p:scale>
        <p:origin x="-802" y="6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72"/>
    </p:cViewPr>
  </p:sorterViewPr>
  <p:notesViewPr>
    <p:cSldViewPr snapToGrid="0" snapToObjects="1">
      <p:cViewPr varScale="1">
        <p:scale>
          <a:sx n="82" d="100"/>
          <a:sy n="82" d="100"/>
        </p:scale>
        <p:origin x="33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16B39F3F-B769-4086-9379-2E97F0DE416C}" type="datetimeFigureOut">
              <a:rPr lang="en-US" smtClean="0"/>
              <a:t>3/23/2018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AA71EC1C-5ADC-44AF-BC95-94CFA2649419}" type="slidenum">
              <a:rPr lang="en-US" smtClean="0"/>
              <a:t>‹#›</a:t>
            </a:fld>
            <a:endParaRPr lang="en-US"/>
          </a:p>
        </p:txBody>
      </p:sp>
    </p:spTree>
    <p:extLst>
      <p:ext uri="{BB962C8B-B14F-4D97-AF65-F5344CB8AC3E}">
        <p14:creationId xmlns:p14="http://schemas.microsoft.com/office/powerpoint/2010/main" val="1694492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a:t>
            </a:fld>
            <a:endParaRPr lang="en-US"/>
          </a:p>
        </p:txBody>
      </p:sp>
    </p:spTree>
    <p:extLst>
      <p:ext uri="{BB962C8B-B14F-4D97-AF65-F5344CB8AC3E}">
        <p14:creationId xmlns:p14="http://schemas.microsoft.com/office/powerpoint/2010/main" val="183058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Changing</a:t>
            </a:r>
            <a:r>
              <a:rPr lang="en-US" baseline="0" dirty="0" smtClean="0"/>
              <a:t> to the force graph layout from grid layout means that the nodes are released to be freely floating instead of forced to a fixed place.</a:t>
            </a:r>
            <a:endParaRPr lang="en-US" dirty="0" smtClean="0"/>
          </a:p>
          <a:p>
            <a:r>
              <a:rPr lang="en-US" dirty="0" smtClean="0"/>
              <a:t>Toggling</a:t>
            </a:r>
            <a:r>
              <a:rPr lang="en-US" baseline="0" dirty="0" smtClean="0"/>
              <a:t> back and forth triggers a graph reload, which means that the values of link distance and charges will be reset whenever the toggle happens..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16</a:t>
            </a:fld>
            <a:endParaRPr lang="en-US"/>
          </a:p>
        </p:txBody>
      </p:sp>
    </p:spTree>
    <p:extLst>
      <p:ext uri="{BB962C8B-B14F-4D97-AF65-F5344CB8AC3E}">
        <p14:creationId xmlns:p14="http://schemas.microsoft.com/office/powerpoint/2010/main" val="1983948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Grid</a:t>
            </a:r>
            <a:r>
              <a:rPr lang="en-US" baseline="0" dirty="0" smtClean="0"/>
              <a:t> layout does not float like force but still allows the users to do other things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17</a:t>
            </a:fld>
            <a:endParaRPr lang="en-US"/>
          </a:p>
        </p:txBody>
      </p:sp>
    </p:spTree>
    <p:extLst>
      <p:ext uri="{BB962C8B-B14F-4D97-AF65-F5344CB8AC3E}">
        <p14:creationId xmlns:p14="http://schemas.microsoft.com/office/powerpoint/2010/main" val="3901541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dirty="0" smtClean="0"/>
              <a:t>Maggie, presenter</a:t>
            </a:r>
            <a:r>
              <a:rPr lang="en-US" baseline="0" dirty="0" smtClean="0"/>
              <a:t> before me from </a:t>
            </a:r>
            <a:r>
              <a:rPr lang="en-US" baseline="0" dirty="0" err="1" smtClean="0"/>
              <a:t>GRNmap</a:t>
            </a:r>
            <a:r>
              <a:rPr lang="en-US" baseline="0" dirty="0" smtClean="0"/>
              <a:t>,</a:t>
            </a:r>
            <a:r>
              <a:rPr lang="en-US" dirty="0" smtClean="0"/>
              <a:t> had to manually move the nodes now she does not have to do that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18</a:t>
            </a:fld>
            <a:endParaRPr lang="en-US"/>
          </a:p>
        </p:txBody>
      </p:sp>
    </p:spTree>
    <p:extLst>
      <p:ext uri="{BB962C8B-B14F-4D97-AF65-F5344CB8AC3E}">
        <p14:creationId xmlns:p14="http://schemas.microsoft.com/office/powerpoint/2010/main" val="212955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19</a:t>
            </a:fld>
            <a:endParaRPr lang="en-US"/>
          </a:p>
        </p:txBody>
      </p:sp>
    </p:spTree>
    <p:extLst>
      <p:ext uri="{BB962C8B-B14F-4D97-AF65-F5344CB8AC3E}">
        <p14:creationId xmlns:p14="http://schemas.microsoft.com/office/powerpoint/2010/main" val="1123063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talk, I’ve introduced you to the concept of gene regulatory networks, which consist of genes, transcription factors, and the regulatory relationships between them. We’ve developed GRNsight which is open source software which allows biologists to understand GRNs through visualization. Building from GRNsight v1, we’ve improved the visual and analytic features (three of which were highlighted in this talk), as well as expanded the client and server side tests.</a:t>
            </a:r>
          </a:p>
        </p:txBody>
      </p:sp>
      <p:sp>
        <p:nvSpPr>
          <p:cNvPr id="4" name="Slide Number Placeholder 3"/>
          <p:cNvSpPr>
            <a:spLocks noGrp="1"/>
          </p:cNvSpPr>
          <p:nvPr>
            <p:ph type="sldNum" sz="quarter" idx="10"/>
          </p:nvPr>
        </p:nvSpPr>
        <p:spPr/>
        <p:txBody>
          <a:bodyPr/>
          <a:lstStyle/>
          <a:p>
            <a:fld id="{AA71EC1C-5ADC-44AF-BC95-94CFA2649419}" type="slidenum">
              <a:rPr lang="en-US" smtClean="0"/>
              <a:t>20</a:t>
            </a:fld>
            <a:endParaRPr lang="en-US"/>
          </a:p>
        </p:txBody>
      </p:sp>
    </p:spTree>
    <p:extLst>
      <p:ext uri="{BB962C8B-B14F-4D97-AF65-F5344CB8AC3E}">
        <p14:creationId xmlns:p14="http://schemas.microsoft.com/office/powerpoint/2010/main" val="572434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22</a:t>
            </a:fld>
            <a:endParaRPr lang="en-US"/>
          </a:p>
        </p:txBody>
      </p:sp>
    </p:spTree>
    <p:extLst>
      <p:ext uri="{BB962C8B-B14F-4D97-AF65-F5344CB8AC3E}">
        <p14:creationId xmlns:p14="http://schemas.microsoft.com/office/powerpoint/2010/main" val="152547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GRN’s mechanism </a:t>
            </a:r>
            <a:r>
              <a:rPr lang="en-US" baseline="0" dirty="0" smtClean="0"/>
              <a:t>of control is transcription factors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4</a:t>
            </a:fld>
            <a:endParaRPr lang="en-US"/>
          </a:p>
        </p:txBody>
      </p:sp>
    </p:spTree>
    <p:extLst>
      <p:ext uri="{BB962C8B-B14F-4D97-AF65-F5344CB8AC3E}">
        <p14:creationId xmlns:p14="http://schemas.microsoft.com/office/powerpoint/2010/main" val="1456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Weights represent the magnitude and sign of regulatory relationships.</a:t>
            </a:r>
          </a:p>
          <a:p>
            <a:pPr lvl="0"/>
            <a:r>
              <a:rPr lang="en-US" dirty="0" smtClean="0"/>
              <a:t>Positive weights mean activation of gene expression.</a:t>
            </a:r>
          </a:p>
          <a:p>
            <a:pPr lvl="0"/>
            <a:r>
              <a:rPr lang="en-US" dirty="0" smtClean="0"/>
              <a:t>Negative weights mean repression of gene expression.</a:t>
            </a:r>
            <a:endParaRPr lang="en" dirty="0"/>
          </a:p>
        </p:txBody>
      </p:sp>
      <p:sp>
        <p:nvSpPr>
          <p:cNvPr id="4" name="Slide Number Placeholder 3"/>
          <p:cNvSpPr>
            <a:spLocks noGrp="1"/>
          </p:cNvSpPr>
          <p:nvPr>
            <p:ph type="sldNum" sz="quarter" idx="10"/>
          </p:nvPr>
        </p:nvSpPr>
        <p:spPr/>
        <p:txBody>
          <a:bodyPr/>
          <a:lstStyle/>
          <a:p>
            <a:fld id="{AA71EC1C-5ADC-44AF-BC95-94CFA2649419}" type="slidenum">
              <a:rPr lang="en-US" smtClean="0"/>
              <a:t>5</a:t>
            </a:fld>
            <a:endParaRPr lang="en-US"/>
          </a:p>
        </p:txBody>
      </p:sp>
    </p:spTree>
    <p:extLst>
      <p:ext uri="{BB962C8B-B14F-4D97-AF65-F5344CB8AC3E}">
        <p14:creationId xmlns:p14="http://schemas.microsoft.com/office/powerpoint/2010/main" val="385617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it can also be represented in these other two file format (layer on the .</a:t>
            </a:r>
            <a:r>
              <a:rPr lang="en-US" sz="1200" kern="1200" dirty="0" err="1" smtClean="0">
                <a:solidFill>
                  <a:schemeClr val="tx1"/>
                </a:solidFill>
                <a:effectLst/>
                <a:latin typeface="+mn-lt"/>
                <a:ea typeface="+mn-ea"/>
                <a:cs typeface="+mn-cs"/>
              </a:rPr>
              <a:t>sif</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graphml</a:t>
            </a:r>
            <a:r>
              <a:rPr lang="en-US" sz="1200" kern="1200" dirty="0" smtClean="0">
                <a:solidFill>
                  <a:schemeClr val="tx1"/>
                </a:solidFill>
                <a:effectLst/>
                <a:latin typeface="+mn-lt"/>
                <a:ea typeface="+mn-ea"/>
                <a:cs typeface="+mn-cs"/>
              </a:rPr>
              <a:t> screenshots)</a:t>
            </a:r>
          </a:p>
        </p:txBody>
      </p:sp>
      <p:sp>
        <p:nvSpPr>
          <p:cNvPr id="4" name="Slide Number Placeholder 3"/>
          <p:cNvSpPr>
            <a:spLocks noGrp="1"/>
          </p:cNvSpPr>
          <p:nvPr>
            <p:ph type="sldNum" sz="quarter" idx="10"/>
          </p:nvPr>
        </p:nvSpPr>
        <p:spPr/>
        <p:txBody>
          <a:bodyPr/>
          <a:lstStyle/>
          <a:p>
            <a:fld id="{AA71EC1C-5ADC-44AF-BC95-94CFA2649419}" type="slidenum">
              <a:rPr lang="en-US" smtClean="0"/>
              <a:t>6</a:t>
            </a:fld>
            <a:endParaRPr lang="en-US"/>
          </a:p>
        </p:txBody>
      </p:sp>
    </p:spTree>
    <p:extLst>
      <p:ext uri="{BB962C8B-B14F-4D97-AF65-F5344CB8AC3E}">
        <p14:creationId xmlns:p14="http://schemas.microsoft.com/office/powerpoint/2010/main" val="157620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solution is GRNsight, a web application which automatically produces visualizations of weighted networks from adjacency matrix inputs. </a:t>
            </a:r>
          </a:p>
          <a:p>
            <a:r>
              <a:rPr lang="en-US" baseline="0" dirty="0" smtClean="0"/>
              <a:t>In a GRNsight visualization, rectangular nodes represent genes, and the </a:t>
            </a:r>
            <a:r>
              <a:rPr lang="en-US" dirty="0" smtClean="0"/>
              <a:t>thickness of arrows represent the </a:t>
            </a:r>
            <a:r>
              <a:rPr lang="en-US" baseline="0" dirty="0" smtClean="0"/>
              <a:t>strength of </a:t>
            </a:r>
            <a:r>
              <a:rPr lang="en-US" dirty="0" smtClean="0"/>
              <a:t>regulatory relationships.</a:t>
            </a:r>
            <a:endParaRPr lang="en-US" dirty="0"/>
          </a:p>
          <a:p>
            <a:r>
              <a:rPr lang="en-US" dirty="0" smtClean="0"/>
              <a:t>The interface on the left panel, allows the user to modify force graph parameters, which apply physics simulation to the graph.</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8</a:t>
            </a:fld>
            <a:endParaRPr lang="en-US"/>
          </a:p>
        </p:txBody>
      </p:sp>
    </p:spTree>
    <p:extLst>
      <p:ext uri="{BB962C8B-B14F-4D97-AF65-F5344CB8AC3E}">
        <p14:creationId xmlns:p14="http://schemas.microsoft.com/office/powerpoint/2010/main" val="23718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 server, and tests written in the JavaScript programming language, assisted by the</a:t>
            </a:r>
            <a:r>
              <a:rPr lang="en-US" baseline="0" dirty="0" smtClean="0"/>
              <a:t> following libraries displayed on the left.</a:t>
            </a:r>
            <a:endParaRPr lang="en-US" dirty="0" smtClean="0"/>
          </a:p>
          <a:p>
            <a:r>
              <a:rPr lang="en-US" dirty="0" smtClean="0"/>
              <a:t>GRNsight</a:t>
            </a:r>
            <a:r>
              <a:rPr lang="en-US" baseline="0" dirty="0" smtClean="0"/>
              <a:t> follows the software engineering best practice of t</a:t>
            </a:r>
            <a:r>
              <a:rPr lang="en-US" dirty="0" smtClean="0"/>
              <a:t>est driven development, in which</a:t>
            </a:r>
            <a:r>
              <a:rPr lang="en-US" baseline="0" dirty="0" smtClean="0"/>
              <a:t> tests are written for new functionality prior to the feature being developed.</a:t>
            </a:r>
          </a:p>
          <a:p>
            <a:endParaRPr lang="en-US" baseline="0" dirty="0" smtClean="0"/>
          </a:p>
          <a:p>
            <a:endParaRPr lang="en-US" dirty="0" smtClean="0"/>
          </a:p>
          <a:p>
            <a:r>
              <a:rPr lang="en-US" dirty="0" smtClean="0"/>
              <a:t>TDD and tech stack</a:t>
            </a:r>
          </a:p>
          <a:p>
            <a:r>
              <a:rPr lang="en-US" dirty="0" smtClean="0"/>
              <a:t>JS main language,</a:t>
            </a:r>
          </a:p>
          <a:p>
            <a:r>
              <a:rPr lang="en-US" dirty="0" smtClean="0"/>
              <a:t>express framework,</a:t>
            </a:r>
          </a:p>
          <a:p>
            <a:r>
              <a:rPr lang="en-US" dirty="0" err="1" smtClean="0"/>
              <a:t>nodeJS</a:t>
            </a:r>
            <a:r>
              <a:rPr lang="en-US" dirty="0" smtClean="0"/>
              <a:t> server library</a:t>
            </a:r>
          </a:p>
          <a:p>
            <a:r>
              <a:rPr lang="en-US" dirty="0" smtClean="0"/>
              <a:t>mocha test suite</a:t>
            </a:r>
          </a:p>
          <a:p>
            <a:r>
              <a:rPr lang="en-US" dirty="0" smtClean="0"/>
              <a:t>D3 visualization library</a:t>
            </a:r>
          </a:p>
          <a:p>
            <a:endParaRPr lang="en-US" dirty="0" smtClean="0"/>
          </a:p>
          <a:p>
            <a:r>
              <a:rPr lang="en-US" dirty="0" smtClean="0"/>
              <a:t>We follow TDD </a:t>
            </a:r>
          </a:p>
          <a:p>
            <a:r>
              <a:rPr lang="en-US" dirty="0" smtClean="0"/>
              <a:t>Test written -&gt; fail nothing is written -&gt; add features </a:t>
            </a:r>
          </a:p>
          <a:p>
            <a:r>
              <a:rPr lang="en-US" dirty="0" smtClean="0"/>
              <a:t>-&gt; fix accordingly so all the test passes </a:t>
            </a:r>
          </a:p>
          <a:p>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11</a:t>
            </a:fld>
            <a:endParaRPr lang="en-US"/>
          </a:p>
        </p:txBody>
      </p:sp>
    </p:spTree>
    <p:extLst>
      <p:ext uri="{BB962C8B-B14F-4D97-AF65-F5344CB8AC3E}">
        <p14:creationId xmlns:p14="http://schemas.microsoft.com/office/powerpoint/2010/main" val="400780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the</a:t>
            </a:r>
            <a:r>
              <a:rPr lang="en-US" baseline="0" dirty="0" smtClean="0"/>
              <a:t> three visual and analytic features highlighted:</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12</a:t>
            </a:fld>
            <a:endParaRPr lang="en-US"/>
          </a:p>
        </p:txBody>
      </p:sp>
    </p:spTree>
    <p:extLst>
      <p:ext uri="{BB962C8B-B14F-4D97-AF65-F5344CB8AC3E}">
        <p14:creationId xmlns:p14="http://schemas.microsoft.com/office/powerpoint/2010/main" val="16723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zooming work</a:t>
            </a:r>
            <a:r>
              <a:rPr lang="en-US" baseline="0" dirty="0" smtClean="0"/>
              <a:t> to v4</a:t>
            </a:r>
          </a:p>
          <a:p>
            <a:r>
              <a:rPr lang="en-US" baseline="0" dirty="0" smtClean="0"/>
              <a:t>Investigated force simulation and understand the changes</a:t>
            </a:r>
          </a:p>
          <a:p>
            <a:r>
              <a:rPr lang="en-US" dirty="0" err="1" smtClean="0"/>
              <a:t>eileens</a:t>
            </a:r>
            <a:r>
              <a:rPr lang="en-US" dirty="0" smtClean="0"/>
              <a:t> node coloring</a:t>
            </a:r>
          </a:p>
          <a:p>
            <a:r>
              <a:rPr lang="en-US" dirty="0" smtClean="0"/>
              <a:t>removed two of our sliders</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13</a:t>
            </a:fld>
            <a:endParaRPr lang="en-US"/>
          </a:p>
        </p:txBody>
      </p:sp>
    </p:spTree>
    <p:extLst>
      <p:ext uri="{BB962C8B-B14F-4D97-AF65-F5344CB8AC3E}">
        <p14:creationId xmlns:p14="http://schemas.microsoft.com/office/powerpoint/2010/main" val="2163797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presentation, I will focus on a subset of these features developed for v2, which </a:t>
            </a:r>
            <a:r>
              <a:rPr lang="en-US" baseline="0" dirty="0" err="1" smtClean="0"/>
              <a:t>correcspond</a:t>
            </a:r>
            <a:r>
              <a:rPr lang="en-US" baseline="0" dirty="0" smtClean="0"/>
              <a:t> to the following three research objective.</a:t>
            </a:r>
            <a:endParaRPr lang="en-US" dirty="0"/>
          </a:p>
        </p:txBody>
      </p:sp>
      <p:sp>
        <p:nvSpPr>
          <p:cNvPr id="4" name="Slide Number Placeholder 3"/>
          <p:cNvSpPr>
            <a:spLocks noGrp="1"/>
          </p:cNvSpPr>
          <p:nvPr>
            <p:ph type="sldNum" sz="quarter" idx="10"/>
          </p:nvPr>
        </p:nvSpPr>
        <p:spPr/>
        <p:txBody>
          <a:bodyPr/>
          <a:lstStyle/>
          <a:p>
            <a:fld id="{AA71EC1C-5ADC-44AF-BC95-94CFA2649419}" type="slidenum">
              <a:rPr lang="en-US" smtClean="0"/>
              <a:t>15</a:t>
            </a:fld>
            <a:endParaRPr lang="en-US"/>
          </a:p>
        </p:txBody>
      </p:sp>
    </p:spTree>
    <p:extLst>
      <p:ext uri="{BB962C8B-B14F-4D97-AF65-F5344CB8AC3E}">
        <p14:creationId xmlns:p14="http://schemas.microsoft.com/office/powerpoint/2010/main" val="77568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8D91A-A2EE-4B54-B3C6-F6C67903BA9C}" type="datetime1">
              <a:rPr lang="en-US" smtClean="0"/>
              <a:pPr/>
              <a:t>3/23/2018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785C6-EBAF-49D5-AD4D-BABF4DFAAD59}" type="datetime1">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404122-9A3A-4FD8-98B8-22631F32846C}" type="datetime1">
              <a:rPr lang="en-US" smtClean="0"/>
              <a:pPr/>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59A7B8-0EC4-44C9-AFEF-25E144F11C06}" type="datetime1">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BB47B5-C739-4DAE-AACD-CC58CA843AC4}" type="datetime1">
              <a:rPr lang="en-US" smtClean="0"/>
              <a:pPr/>
              <a:t>3/23/2018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72AE48-94E6-46E0-BE32-5F0716DE9115}" type="datetime1">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4C285-8BCE-48FC-97D9-E2837AF38351}" type="datetime1">
              <a:rPr lang="en-US" smtClean="0"/>
              <a:pPr/>
              <a:t>3/23/2018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84A37A-AFC2-4A01-80A1-FC20F2C0D5B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70D3E6-EF16-4488-94A4-211508FE4682}" type="datetime1">
              <a:rPr lang="en-US" smtClean="0"/>
              <a:pPr/>
              <a:t>3/23/2018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7FB3B-20DA-4D0E-BF16-8262B7156612}" type="datetime1">
              <a:rPr lang="en-US" smtClean="0"/>
              <a:pPr/>
              <a:t>3/23/2018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273C2C-6BD0-40EC-8D8D-4D51F089C5EB}" type="datetime1">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377F5C-EDA7-4864-9756-35769B0E62CF}" type="datetime1">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8B99C93-F56F-46AB-9EB8-53614A95B15F}" type="datetime1">
              <a:rPr lang="en-US" smtClean="0"/>
              <a:pPr/>
              <a:t>3/23/2018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A84A37A-AFC2-4A01-80A1-FC20F2C0D5B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685800" y="1371600"/>
            <a:ext cx="8221980" cy="1927225"/>
          </a:xfrm>
        </p:spPr>
        <p:txBody>
          <a:bodyPr>
            <a:normAutofit fontScale="90000"/>
          </a:bodyPr>
          <a:lstStyle/>
          <a:p>
            <a:r>
              <a:rPr lang="en-US" sz="4400" b="1" cap="none" dirty="0" smtClean="0">
                <a:latin typeface="+mn-lt"/>
              </a:rPr>
              <a:t>New Graph Layouts for </a:t>
            </a:r>
            <a:r>
              <a:rPr lang="en-US" sz="4400" b="1" cap="none" dirty="0" err="1" smtClean="0">
                <a:latin typeface="+mn-lt"/>
              </a:rPr>
              <a:t>GRNsight</a:t>
            </a:r>
            <a:r>
              <a:rPr lang="en-US" sz="4400" cap="none" dirty="0" smtClean="0">
                <a:latin typeface="+mn-lt"/>
              </a:rPr>
              <a:t>:</a:t>
            </a:r>
            <a:r>
              <a:rPr lang="en-US" sz="4000" cap="none" dirty="0" smtClean="0">
                <a:latin typeface="+mn-lt"/>
              </a:rPr>
              <a:t> </a:t>
            </a:r>
            <a:r>
              <a:rPr lang="en-US" sz="3600" cap="none" dirty="0" smtClean="0">
                <a:latin typeface="+mn-lt"/>
              </a:rPr>
              <a:t/>
            </a:r>
            <a:br>
              <a:rPr lang="en-US" sz="3600" cap="none" dirty="0" smtClean="0">
                <a:latin typeface="+mn-lt"/>
              </a:rPr>
            </a:br>
            <a:r>
              <a:rPr lang="en-US" sz="3100" cap="none" dirty="0" smtClean="0">
                <a:latin typeface="+mn-lt"/>
              </a:rPr>
              <a:t>a </a:t>
            </a:r>
            <a:r>
              <a:rPr lang="en-US" sz="3100" cap="none" dirty="0">
                <a:latin typeface="+mn-lt"/>
              </a:rPr>
              <a:t>web application for visualizing models of </a:t>
            </a:r>
            <a:r>
              <a:rPr lang="en-US" sz="3100" cap="none" dirty="0" smtClean="0">
                <a:latin typeface="+mn-lt"/>
              </a:rPr>
              <a:t>gene </a:t>
            </a:r>
            <a:r>
              <a:rPr lang="en-US" sz="3100" cap="none" dirty="0">
                <a:latin typeface="+mn-lt"/>
              </a:rPr>
              <a:t>regulatory networks</a:t>
            </a:r>
          </a:p>
        </p:txBody>
      </p:sp>
      <p:sp>
        <p:nvSpPr>
          <p:cNvPr id="2" name="Subtitle 1"/>
          <p:cNvSpPr>
            <a:spLocks noGrp="1"/>
          </p:cNvSpPr>
          <p:nvPr>
            <p:ph type="subTitle" idx="1"/>
          </p:nvPr>
        </p:nvSpPr>
        <p:spPr>
          <a:xfrm>
            <a:off x="642805" y="3485521"/>
            <a:ext cx="8138124" cy="3170774"/>
          </a:xfrm>
        </p:spPr>
        <p:txBody>
          <a:bodyPr>
            <a:noAutofit/>
          </a:bodyPr>
          <a:lstStyle/>
          <a:p>
            <a:r>
              <a:rPr lang="en-US" sz="2000" b="1" dirty="0" smtClean="0"/>
              <a:t>Jen Y. Shin</a:t>
            </a:r>
          </a:p>
          <a:p>
            <a:r>
              <a:rPr lang="en-US" sz="2000" dirty="0" smtClean="0"/>
              <a:t>Department of Electrical Engineering and Computer Science</a:t>
            </a:r>
          </a:p>
          <a:p>
            <a:r>
              <a:rPr lang="en-US" sz="2000" dirty="0" smtClean="0"/>
              <a:t>Loyola Marymount University</a:t>
            </a:r>
          </a:p>
          <a:p>
            <a:endParaRPr lang="en-US" sz="1800" dirty="0" smtClean="0"/>
          </a:p>
          <a:p>
            <a:r>
              <a:rPr lang="en-US" sz="2000" dirty="0" smtClean="0"/>
              <a:t>Saturday, March 24</a:t>
            </a:r>
            <a:r>
              <a:rPr lang="en-US" sz="2000" baseline="30000" dirty="0" smtClean="0"/>
              <a:t>th</a:t>
            </a:r>
            <a:r>
              <a:rPr lang="en-US" sz="2000" dirty="0" smtClean="0"/>
              <a:t> 2018</a:t>
            </a:r>
          </a:p>
          <a:p>
            <a:r>
              <a:rPr lang="en-US" sz="2000" dirty="0" smtClean="0"/>
              <a:t>Research Symposium</a:t>
            </a:r>
          </a:p>
        </p:txBody>
      </p:sp>
      <p:pic>
        <p:nvPicPr>
          <p:cNvPr id="5" name="Picture 1205"/>
          <p:cNvPicPr>
            <a:picLocks noChangeAspect="1" noChangeArrowheads="1"/>
          </p:cNvPicPr>
          <p:nvPr/>
        </p:nvPicPr>
        <p:blipFill>
          <a:blip r:embed="rId3" cstate="print"/>
          <a:srcRect/>
          <a:stretch>
            <a:fillRect/>
          </a:stretch>
        </p:blipFill>
        <p:spPr bwMode="auto">
          <a:xfrm>
            <a:off x="6201341" y="5537034"/>
            <a:ext cx="2579588" cy="927517"/>
          </a:xfrm>
          <a:prstGeom prst="rect">
            <a:avLst/>
          </a:prstGeom>
          <a:noFill/>
          <a:ln w="9525">
            <a:noFill/>
            <a:miter lim="800000"/>
            <a:headEnd/>
            <a:tailEnd/>
          </a:ln>
          <a:effec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00994" y="1030777"/>
            <a:ext cx="1642258" cy="705010"/>
          </a:xfrm>
          <a:prstGeom prst="rect">
            <a:avLst/>
          </a:prstGeom>
        </p:spPr>
      </p:pic>
    </p:spTree>
    <p:extLst>
      <p:ext uri="{BB962C8B-B14F-4D97-AF65-F5344CB8AC3E}">
        <p14:creationId xmlns:p14="http://schemas.microsoft.com/office/powerpoint/2010/main" val="1808006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878" y="723900"/>
            <a:ext cx="8229600" cy="990600"/>
          </a:xfrm>
        </p:spPr>
        <p:txBody>
          <a:bodyPr>
            <a:normAutofit/>
          </a:bodyPr>
          <a:lstStyle/>
          <a:p>
            <a:r>
              <a:rPr lang="en-US" sz="2800" b="1" dirty="0" smtClean="0"/>
              <a:t>GRNsight fills a niche in bioinformatics visualization software</a:t>
            </a:r>
            <a:endParaRPr lang="en-US" sz="2800" b="1" dirty="0"/>
          </a:p>
        </p:txBody>
      </p:sp>
      <p:graphicFrame>
        <p:nvGraphicFramePr>
          <p:cNvPr id="7" name="Table 6"/>
          <p:cNvGraphicFramePr>
            <a:graphicFrameLocks noGrp="1"/>
          </p:cNvGraphicFramePr>
          <p:nvPr>
            <p:extLst>
              <p:ext uri="{D42A27DB-BD31-4B8C-83A1-F6EECF244321}">
                <p14:modId xmlns:p14="http://schemas.microsoft.com/office/powerpoint/2010/main" val="1091524105"/>
              </p:ext>
            </p:extLst>
          </p:nvPr>
        </p:nvGraphicFramePr>
        <p:xfrm>
          <a:off x="457200" y="2165532"/>
          <a:ext cx="8172278" cy="3254796"/>
        </p:xfrm>
        <a:graphic>
          <a:graphicData uri="http://schemas.openxmlformats.org/drawingml/2006/table">
            <a:tbl>
              <a:tblPr firstRow="1" bandRow="1"/>
              <a:tblGrid>
                <a:gridCol w="3533263"/>
                <a:gridCol w="4639015"/>
              </a:tblGrid>
              <a:tr h="813699">
                <a:tc>
                  <a:txBody>
                    <a:bodyPr/>
                    <a:lstStyle/>
                    <a:p>
                      <a:pPr algn="ctr"/>
                      <a:r>
                        <a:rPr lang="en-US" sz="2000" b="1" dirty="0" err="1" smtClean="0"/>
                        <a:t>Cytoscape</a:t>
                      </a:r>
                      <a:r>
                        <a:rPr lang="en-US" sz="2000" b="1" baseline="0" dirty="0" smtClean="0"/>
                        <a:t> and </a:t>
                      </a:r>
                      <a:r>
                        <a:rPr lang="en-US" sz="2000" b="1" baseline="0" dirty="0" err="1" smtClean="0"/>
                        <a:t>Gephi</a:t>
                      </a:r>
                      <a:endParaRPr lang="en-US" sz="2000" b="1" dirty="0"/>
                    </a:p>
                  </a:txBody>
                  <a:tcPr anchor="ctr">
                    <a:solidFill>
                      <a:schemeClr val="bg1">
                        <a:lumMod val="75000"/>
                      </a:schemeClr>
                    </a:solidFill>
                  </a:tcPr>
                </a:tc>
                <a:tc>
                  <a:txBody>
                    <a:bodyPr/>
                    <a:lstStyle/>
                    <a:p>
                      <a:pPr algn="ctr"/>
                      <a:r>
                        <a:rPr lang="en-US" sz="2000" b="1" dirty="0" err="1" smtClean="0"/>
                        <a:t>GRNsight</a:t>
                      </a:r>
                      <a:endParaRPr lang="en-US" sz="2000" b="1" dirty="0"/>
                    </a:p>
                  </a:txBody>
                  <a:tcPr anchor="ctr">
                    <a:solidFill>
                      <a:schemeClr val="bg1">
                        <a:lumMod val="75000"/>
                      </a:schemeClr>
                    </a:solidFill>
                  </a:tcPr>
                </a:tc>
              </a:tr>
              <a:tr h="813699">
                <a:tc>
                  <a:txBody>
                    <a:bodyPr/>
                    <a:lstStyle/>
                    <a:p>
                      <a:pPr algn="ctr"/>
                      <a:r>
                        <a:rPr lang="en-US" sz="2000" b="1" dirty="0" smtClean="0"/>
                        <a:t>Optimized for large-scale</a:t>
                      </a:r>
                      <a:r>
                        <a:rPr lang="en-US" sz="2000" b="1" baseline="0" dirty="0" smtClean="0"/>
                        <a:t> graphs.</a:t>
                      </a:r>
                      <a:endParaRPr lang="en-US" sz="2000" b="1" dirty="0"/>
                    </a:p>
                  </a:txBody>
                  <a:tcPr anchor="ctr"/>
                </a:tc>
                <a:tc>
                  <a:txBody>
                    <a:bodyPr/>
                    <a:lstStyle/>
                    <a:p>
                      <a:pPr marL="342900" indent="-342900" algn="l">
                        <a:buFont typeface="Wingdings" charset="2"/>
                        <a:buChar char="ü"/>
                      </a:pPr>
                      <a:r>
                        <a:rPr lang="en-US" sz="2000" b="1" dirty="0" smtClean="0"/>
                        <a:t>Optimized for small- to medium- scale graphs.</a:t>
                      </a:r>
                      <a:endParaRPr lang="en-US" sz="2000" b="1" dirty="0"/>
                    </a:p>
                  </a:txBody>
                  <a:tcPr anchor="ctr"/>
                </a:tc>
              </a:tr>
              <a:tr h="813699">
                <a:tc>
                  <a:txBody>
                    <a:bodyPr/>
                    <a:lstStyle/>
                    <a:p>
                      <a:pPr algn="ctr"/>
                      <a:r>
                        <a:rPr lang="en-US" sz="2000" b="1" dirty="0" smtClean="0"/>
                        <a:t>Must be installed.</a:t>
                      </a:r>
                      <a:endParaRPr lang="en-US" sz="2000" b="1" dirty="0"/>
                    </a:p>
                  </a:txBody>
                  <a:tcPr anchor="ctr"/>
                </a:tc>
                <a:tc>
                  <a:txBody>
                    <a:bodyPr/>
                    <a:lstStyle/>
                    <a:p>
                      <a:pPr marL="342900" indent="-342900" algn="l">
                        <a:buFont typeface="Wingdings" charset="2"/>
                        <a:buChar char="ü"/>
                      </a:pPr>
                      <a:r>
                        <a:rPr lang="en-US" sz="2000" b="1" dirty="0" smtClean="0"/>
                        <a:t>Exists as a web application.</a:t>
                      </a:r>
                      <a:endParaRPr lang="en-US" sz="2000" b="1" dirty="0"/>
                    </a:p>
                  </a:txBody>
                  <a:tcPr anchor="ctr"/>
                </a:tc>
              </a:tr>
              <a:tr h="813699">
                <a:tc>
                  <a:txBody>
                    <a:bodyPr/>
                    <a:lstStyle/>
                    <a:p>
                      <a:pPr algn="ctr"/>
                      <a:r>
                        <a:rPr lang="en-US" sz="2000" b="1" dirty="0" smtClean="0"/>
                        <a:t>Several</a:t>
                      </a:r>
                      <a:r>
                        <a:rPr lang="en-US" sz="2000" b="1" baseline="0" dirty="0" smtClean="0"/>
                        <a:t> complex features in addition to visualization.</a:t>
                      </a:r>
                      <a:endParaRPr lang="en-US" sz="2000" b="1" dirty="0"/>
                    </a:p>
                  </a:txBody>
                  <a:tcPr anchor="ctr"/>
                </a:tc>
                <a:tc>
                  <a:txBody>
                    <a:bodyPr/>
                    <a:lstStyle/>
                    <a:p>
                      <a:pPr marL="342900" indent="-342900" algn="l">
                        <a:buFont typeface="Wingdings" charset="2"/>
                        <a:buChar char="ü"/>
                      </a:pPr>
                      <a:r>
                        <a:rPr lang="en-US" sz="2000" b="1" dirty="0" smtClean="0"/>
                        <a:t>Easy to use, and</a:t>
                      </a:r>
                      <a:r>
                        <a:rPr lang="en-US" sz="2000" b="1" baseline="0" dirty="0" smtClean="0"/>
                        <a:t> easily interpretable visualizations.</a:t>
                      </a:r>
                      <a:endParaRPr lang="en-US" sz="2000" b="1" dirty="0"/>
                    </a:p>
                  </a:txBody>
                  <a:tcPr anchor="ctr"/>
                </a:tc>
              </a:tr>
            </a:tbl>
          </a:graphicData>
        </a:graphic>
      </p:graphicFrame>
    </p:spTree>
    <p:extLst>
      <p:ext uri="{BB962C8B-B14F-4D97-AF65-F5344CB8AC3E}">
        <p14:creationId xmlns:p14="http://schemas.microsoft.com/office/powerpoint/2010/main" val="1523423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2367"/>
            <a:ext cx="8364071" cy="990600"/>
          </a:xfrm>
        </p:spPr>
        <p:txBody>
          <a:bodyPr>
            <a:noAutofit/>
          </a:bodyPr>
          <a:lstStyle/>
          <a:p>
            <a:r>
              <a:rPr lang="en-US" sz="2800" b="1" dirty="0" smtClean="0"/>
              <a:t>GRNsight is written in JavaScript and follows software engineering best practices</a:t>
            </a:r>
            <a:endParaRPr lang="en-US" sz="2800" b="1" dirty="0"/>
          </a:p>
        </p:txBody>
      </p:sp>
      <p:pic>
        <p:nvPicPr>
          <p:cNvPr id="4" name="Picture 3"/>
          <p:cNvPicPr>
            <a:picLocks noChangeAspect="1"/>
          </p:cNvPicPr>
          <p:nvPr/>
        </p:nvPicPr>
        <p:blipFill>
          <a:blip r:embed="rId3"/>
          <a:stretch>
            <a:fillRect/>
          </a:stretch>
        </p:blipFill>
        <p:spPr>
          <a:xfrm>
            <a:off x="2735930" y="3020076"/>
            <a:ext cx="919580" cy="91958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22175" y="2646171"/>
            <a:ext cx="1653813" cy="36809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l="63497" r="6882"/>
          <a:stretch/>
        </p:blipFill>
        <p:spPr>
          <a:xfrm>
            <a:off x="1917582" y="3034450"/>
            <a:ext cx="806712" cy="963944"/>
          </a:xfrm>
          <a:prstGeom prst="rect">
            <a:avLst/>
          </a:prstGeom>
        </p:spPr>
      </p:pic>
      <p:sp>
        <p:nvSpPr>
          <p:cNvPr id="8" name="TextBox 7"/>
          <p:cNvSpPr txBox="1"/>
          <p:nvPr/>
        </p:nvSpPr>
        <p:spPr>
          <a:xfrm>
            <a:off x="803771" y="5392920"/>
            <a:ext cx="2476501" cy="707886"/>
          </a:xfrm>
          <a:prstGeom prst="rect">
            <a:avLst/>
          </a:prstGeom>
          <a:noFill/>
        </p:spPr>
        <p:txBody>
          <a:bodyPr wrap="square" rtlCol="0">
            <a:spAutoFit/>
          </a:bodyPr>
          <a:lstStyle/>
          <a:p>
            <a:pPr algn="ctr"/>
            <a:r>
              <a:rPr lang="en-US" sz="2000" b="1" dirty="0" smtClean="0"/>
              <a:t>GRNsight technology stack</a:t>
            </a:r>
            <a:endParaRPr lang="en-US" sz="2000" b="1" dirty="0"/>
          </a:p>
        </p:txBody>
      </p:sp>
      <p:pic>
        <p:nvPicPr>
          <p:cNvPr id="10" name="Shape 141"/>
          <p:cNvPicPr preferRelativeResize="0">
            <a:picLocks/>
          </p:cNvPicPr>
          <p:nvPr/>
        </p:nvPicPr>
        <p:blipFill>
          <a:blip r:embed="rId6">
            <a:alphaModFix/>
          </a:blip>
          <a:stretch>
            <a:fillRect/>
          </a:stretch>
        </p:blipFill>
        <p:spPr>
          <a:xfrm>
            <a:off x="3946358" y="1789186"/>
            <a:ext cx="5098030" cy="3407185"/>
          </a:xfrm>
          <a:prstGeom prst="rect">
            <a:avLst/>
          </a:prstGeom>
          <a:noFill/>
          <a:ln>
            <a:noFill/>
          </a:ln>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41188" y="2629884"/>
            <a:ext cx="1315587" cy="1315587"/>
          </a:xfrm>
          <a:prstGeom prst="rect">
            <a:avLst/>
          </a:prstGeom>
        </p:spPr>
      </p:pic>
      <p:sp>
        <p:nvSpPr>
          <p:cNvPr id="12" name="TextBox 11"/>
          <p:cNvSpPr txBox="1"/>
          <p:nvPr/>
        </p:nvSpPr>
        <p:spPr>
          <a:xfrm>
            <a:off x="5105400" y="5418643"/>
            <a:ext cx="3016714" cy="707886"/>
          </a:xfrm>
          <a:prstGeom prst="rect">
            <a:avLst/>
          </a:prstGeom>
          <a:noFill/>
        </p:spPr>
        <p:txBody>
          <a:bodyPr wrap="square" rtlCol="0">
            <a:spAutoFit/>
          </a:bodyPr>
          <a:lstStyle/>
          <a:p>
            <a:pPr algn="ctr"/>
            <a:r>
              <a:rPr lang="en-US" sz="2000" b="1" smtClean="0"/>
              <a:t>Test-driven </a:t>
            </a:r>
            <a:r>
              <a:rPr lang="en-US" sz="2000" b="1" dirty="0" smtClean="0"/>
              <a:t>development cycle</a:t>
            </a:r>
            <a:endParaRPr lang="en-US" sz="2000" b="1" dirty="0"/>
          </a:p>
        </p:txBody>
      </p:sp>
      <p:pic>
        <p:nvPicPr>
          <p:cNvPr id="17" name="Picture 16"/>
          <p:cNvPicPr>
            <a:picLocks noChangeAspect="1"/>
          </p:cNvPicPr>
          <p:nvPr/>
        </p:nvPicPr>
        <p:blipFill rotWithShape="1">
          <a:blip r:embed="rId8"/>
          <a:srcRect t="21084" b="22160"/>
          <a:stretch/>
        </p:blipFill>
        <p:spPr>
          <a:xfrm>
            <a:off x="541188" y="3945471"/>
            <a:ext cx="3001669" cy="916094"/>
          </a:xfrm>
          <a:prstGeom prst="rect">
            <a:avLst/>
          </a:prstGeom>
        </p:spPr>
      </p:pic>
      <p:sp>
        <p:nvSpPr>
          <p:cNvPr id="18" name="TextBox 17"/>
          <p:cNvSpPr txBox="1"/>
          <p:nvPr/>
        </p:nvSpPr>
        <p:spPr>
          <a:xfrm>
            <a:off x="4103753" y="3042821"/>
            <a:ext cx="1783699"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19" name="TextBox 18"/>
          <p:cNvSpPr txBox="1"/>
          <p:nvPr/>
        </p:nvSpPr>
        <p:spPr>
          <a:xfrm>
            <a:off x="5769126" y="4740943"/>
            <a:ext cx="1882958" cy="400110"/>
          </a:xfrm>
          <a:prstGeom prst="rect">
            <a:avLst/>
          </a:prstGeom>
          <a:solidFill>
            <a:schemeClr val="bg1"/>
          </a:solidFill>
        </p:spPr>
        <p:txBody>
          <a:bodyPr wrap="square" rtlCol="0">
            <a:spAutoFit/>
          </a:bodyPr>
          <a:lstStyle/>
          <a:p>
            <a:r>
              <a:rPr lang="en-US" sz="2000" b="1" dirty="0" smtClean="0"/>
              <a:t>Test Passes</a:t>
            </a:r>
            <a:endParaRPr lang="en-US" sz="2000" b="1" dirty="0"/>
          </a:p>
        </p:txBody>
      </p:sp>
      <p:sp>
        <p:nvSpPr>
          <p:cNvPr id="20" name="TextBox 19"/>
          <p:cNvSpPr txBox="1"/>
          <p:nvPr/>
        </p:nvSpPr>
        <p:spPr>
          <a:xfrm>
            <a:off x="7463558" y="3010737"/>
            <a:ext cx="1580830" cy="400110"/>
          </a:xfrm>
          <a:prstGeom prst="rect">
            <a:avLst/>
          </a:prstGeom>
          <a:solidFill>
            <a:schemeClr val="bg1"/>
          </a:solidFill>
        </p:spPr>
        <p:txBody>
          <a:bodyPr wrap="square" rtlCol="0">
            <a:spAutoFit/>
          </a:bodyPr>
          <a:lstStyle/>
          <a:p>
            <a:r>
              <a:rPr lang="en-US" sz="2000" b="1" dirty="0" smtClean="0"/>
              <a:t>Test Fails</a:t>
            </a:r>
            <a:endParaRPr lang="en-US" sz="2000" b="1" dirty="0"/>
          </a:p>
        </p:txBody>
      </p:sp>
    </p:spTree>
    <p:extLst>
      <p:ext uri="{BB962C8B-B14F-4D97-AF65-F5344CB8AC3E}">
        <p14:creationId xmlns:p14="http://schemas.microsoft.com/office/powerpoint/2010/main" val="1560054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58800" y="957580"/>
            <a:ext cx="6495317" cy="4503420"/>
          </a:xfrm>
        </p:spPr>
      </p:pic>
      <p:sp>
        <p:nvSpPr>
          <p:cNvPr id="2" name="Title 1"/>
          <p:cNvSpPr>
            <a:spLocks noGrp="1"/>
          </p:cNvSpPr>
          <p:nvPr>
            <p:ph type="title"/>
          </p:nvPr>
        </p:nvSpPr>
        <p:spPr>
          <a:xfrm>
            <a:off x="457200" y="317956"/>
            <a:ext cx="8191500" cy="736600"/>
          </a:xfrm>
        </p:spPr>
        <p:txBody>
          <a:bodyPr>
            <a:normAutofit/>
          </a:bodyPr>
          <a:lstStyle/>
          <a:p>
            <a:r>
              <a:rPr lang="en-US" sz="2800" b="1" dirty="0" err="1" smtClean="0"/>
              <a:t>GRNsight</a:t>
            </a:r>
            <a:r>
              <a:rPr lang="en-US" sz="2800" b="1" dirty="0" smtClean="0"/>
              <a:t> v2 Screenshot</a:t>
            </a:r>
            <a:endParaRPr lang="en-US" sz="2800" b="1" dirty="0"/>
          </a:p>
        </p:txBody>
      </p:sp>
      <p:sp>
        <p:nvSpPr>
          <p:cNvPr id="3" name="Rectangle 2"/>
          <p:cNvSpPr/>
          <p:nvPr/>
        </p:nvSpPr>
        <p:spPr>
          <a:xfrm>
            <a:off x="558800" y="3188682"/>
            <a:ext cx="1049817" cy="207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2268" y="4466937"/>
            <a:ext cx="1049817" cy="443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0334" y="4959080"/>
            <a:ext cx="1049818" cy="2987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80952" y="4569694"/>
            <a:ext cx="795548" cy="782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32986" y="4213551"/>
            <a:ext cx="6517033" cy="1154162"/>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customize normalization factor for edge thickness so that multiple graphs can be generated at the same scale</a:t>
            </a:r>
          </a:p>
        </p:txBody>
      </p:sp>
      <p:sp>
        <p:nvSpPr>
          <p:cNvPr id="10" name="TextBox 9"/>
          <p:cNvSpPr txBox="1"/>
          <p:nvPr/>
        </p:nvSpPr>
        <p:spPr>
          <a:xfrm>
            <a:off x="2532987" y="1999228"/>
            <a:ext cx="6517033" cy="1154162"/>
          </a:xfrm>
          <a:prstGeom prst="rect">
            <a:avLst/>
          </a:prstGeom>
          <a:solidFill>
            <a:srgbClr val="93A299"/>
          </a:solidFill>
        </p:spPr>
        <p:txBody>
          <a:bodyPr wrap="square" rtlCol="0">
            <a:spAutoFit/>
          </a:bodyPr>
          <a:lstStyle/>
          <a:p>
            <a:pPr marL="457200" indent="-457200">
              <a:buFont typeface="Wingdings" charset="2"/>
              <a:buChar char="ü"/>
            </a:pPr>
            <a:r>
              <a:rPr lang="en-US" sz="2300" dirty="0" smtClean="0">
                <a:solidFill>
                  <a:schemeClr val="bg1"/>
                </a:solidFill>
              </a:rPr>
              <a:t>Allow users to separate the bounding </a:t>
            </a:r>
            <a:r>
              <a:rPr lang="en-US" sz="2300" dirty="0">
                <a:solidFill>
                  <a:schemeClr val="bg1"/>
                </a:solidFill>
              </a:rPr>
              <a:t>box from the viewport to allow graph to reach steady </a:t>
            </a:r>
            <a:r>
              <a:rPr lang="en-US" sz="2300" dirty="0" smtClean="0">
                <a:solidFill>
                  <a:schemeClr val="bg1"/>
                </a:solidFill>
              </a:rPr>
              <a:t>state</a:t>
            </a:r>
            <a:endParaRPr lang="en-US" sz="2300" dirty="0">
              <a:solidFill>
                <a:schemeClr val="bg1"/>
              </a:solidFill>
            </a:endParaRPr>
          </a:p>
        </p:txBody>
      </p:sp>
      <p:sp>
        <p:nvSpPr>
          <p:cNvPr id="12" name="TextBox 11"/>
          <p:cNvSpPr txBox="1"/>
          <p:nvPr/>
        </p:nvSpPr>
        <p:spPr>
          <a:xfrm>
            <a:off x="2532987" y="5491480"/>
            <a:ext cx="6517033" cy="1154162"/>
          </a:xfrm>
          <a:prstGeom prst="rect">
            <a:avLst/>
          </a:prstGeom>
          <a:solidFill>
            <a:srgbClr val="93A299"/>
          </a:solidFill>
        </p:spPr>
        <p:txBody>
          <a:bodyPr wrap="square" rtlCol="0">
            <a:spAutoFit/>
          </a:bodyPr>
          <a:lstStyle/>
          <a:p>
            <a:pPr marL="457200" indent="-457200">
              <a:buFont typeface="Wingdings" charset="2"/>
              <a:buChar char="ü"/>
            </a:pPr>
            <a:r>
              <a:rPr lang="en-US" sz="2300" dirty="0" smtClean="0">
                <a:solidFill>
                  <a:schemeClr val="bg1"/>
                </a:solidFill>
              </a:rPr>
              <a:t>Allow users to customize gray edge threshold so that a user can decide the threshold to determining if a relationship is weak</a:t>
            </a:r>
            <a:endParaRPr lang="en-US" sz="2300" dirty="0">
              <a:solidFill>
                <a:schemeClr val="bg1"/>
              </a:solidFill>
            </a:endParaRPr>
          </a:p>
        </p:txBody>
      </p:sp>
      <p:sp>
        <p:nvSpPr>
          <p:cNvPr id="13" name="TextBox 12"/>
          <p:cNvSpPr txBox="1"/>
          <p:nvPr/>
        </p:nvSpPr>
        <p:spPr>
          <a:xfrm>
            <a:off x="2532987" y="3294456"/>
            <a:ext cx="6517033" cy="800219"/>
          </a:xfrm>
          <a:prstGeom prst="rect">
            <a:avLst/>
          </a:prstGeom>
          <a:solidFill>
            <a:srgbClr val="93A299"/>
          </a:solidFill>
        </p:spPr>
        <p:txBody>
          <a:bodyPr wrap="square" rtlCol="0">
            <a:spAutoFit/>
          </a:bodyPr>
          <a:lstStyle/>
          <a:p>
            <a:pPr marL="457200" indent="-457200">
              <a:buFont typeface="Wingdings" charset="2"/>
              <a:buChar char="ü"/>
            </a:pPr>
            <a:r>
              <a:rPr lang="en-US" sz="2300" dirty="0">
                <a:solidFill>
                  <a:schemeClr val="bg1"/>
                </a:solidFill>
              </a:rPr>
              <a:t>Allow users to zoom and scroll within the graph </a:t>
            </a:r>
            <a:r>
              <a:rPr lang="en-US" sz="2300" dirty="0" smtClean="0">
                <a:solidFill>
                  <a:schemeClr val="bg1"/>
                </a:solidFill>
              </a:rPr>
              <a:t>viewport</a:t>
            </a:r>
            <a:endParaRPr lang="en-US" sz="2300" dirty="0">
              <a:solidFill>
                <a:schemeClr val="bg1"/>
              </a:solidFill>
            </a:endParaRPr>
          </a:p>
        </p:txBody>
      </p:sp>
    </p:spTree>
    <p:extLst>
      <p:ext uri="{BB962C8B-B14F-4D97-AF65-F5344CB8AC3E}">
        <p14:creationId xmlns:p14="http://schemas.microsoft.com/office/powerpoint/2010/main" val="18085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animBg="1"/>
      <p:bldP spid="10"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smtClean="0"/>
              <a:t>GRNsight</a:t>
            </a:r>
            <a:r>
              <a:rPr lang="en-US" sz="3200" b="1" dirty="0" smtClean="0"/>
              <a:t> changes from v2 to v3</a:t>
            </a:r>
            <a:endParaRPr lang="en-US" sz="3200" b="1" dirty="0"/>
          </a:p>
        </p:txBody>
      </p:sp>
      <p:sp>
        <p:nvSpPr>
          <p:cNvPr id="3" name="Content Placeholder 2"/>
          <p:cNvSpPr>
            <a:spLocks noGrp="1"/>
          </p:cNvSpPr>
          <p:nvPr>
            <p:ph idx="1"/>
          </p:nvPr>
        </p:nvSpPr>
        <p:spPr>
          <a:xfrm>
            <a:off x="457200" y="1600200"/>
            <a:ext cx="8321040" cy="4930140"/>
          </a:xfrm>
        </p:spPr>
        <p:txBody>
          <a:bodyPr>
            <a:normAutofit/>
          </a:bodyPr>
          <a:lstStyle/>
          <a:p>
            <a:r>
              <a:rPr lang="en-US" dirty="0" smtClean="0"/>
              <a:t>Refactored </a:t>
            </a:r>
            <a:r>
              <a:rPr lang="en-US" dirty="0" err="1" smtClean="0"/>
              <a:t>GRNsight</a:t>
            </a:r>
            <a:r>
              <a:rPr lang="en-US" dirty="0" smtClean="0"/>
              <a:t> code using D3 library from v3 to v4.</a:t>
            </a:r>
          </a:p>
          <a:p>
            <a:pPr lvl="1"/>
            <a:r>
              <a:rPr lang="en-US" dirty="0" smtClean="0"/>
              <a:t>Simple changes with keyword replacement</a:t>
            </a:r>
          </a:p>
          <a:p>
            <a:pPr lvl="1"/>
            <a:r>
              <a:rPr lang="en-US" dirty="0" smtClean="0"/>
              <a:t>Zooming</a:t>
            </a:r>
          </a:p>
          <a:p>
            <a:pPr lvl="1"/>
            <a:r>
              <a:rPr lang="en-US" dirty="0" smtClean="0"/>
              <a:t>Force Simulation</a:t>
            </a:r>
          </a:p>
          <a:p>
            <a:r>
              <a:rPr lang="en-US" dirty="0" smtClean="0"/>
              <a:t>Two force sliders removed</a:t>
            </a:r>
          </a:p>
          <a:p>
            <a:pPr lvl="1"/>
            <a:r>
              <a:rPr lang="en-US" dirty="0" smtClean="0"/>
              <a:t>Charge Distance</a:t>
            </a:r>
          </a:p>
          <a:p>
            <a:pPr lvl="1"/>
            <a:r>
              <a:rPr lang="en-US" dirty="0" smtClean="0"/>
              <a:t>Gravity</a:t>
            </a:r>
          </a:p>
          <a:p>
            <a:r>
              <a:rPr lang="en-US" b="1" dirty="0" smtClean="0"/>
              <a:t>Node coloring</a:t>
            </a:r>
            <a:r>
              <a:rPr lang="en-US" dirty="0" smtClean="0"/>
              <a:t> </a:t>
            </a:r>
            <a:r>
              <a:rPr lang="en-US" sz="1800" dirty="0" smtClean="0"/>
              <a:t>by Eileen </a:t>
            </a:r>
            <a:r>
              <a:rPr lang="en-US" sz="1800" dirty="0" err="1" smtClean="0"/>
              <a:t>Choe</a:t>
            </a:r>
            <a:r>
              <a:rPr lang="en-US" sz="1800" dirty="0" smtClean="0"/>
              <a:t> 2018</a:t>
            </a:r>
          </a:p>
          <a:p>
            <a:r>
              <a:rPr lang="en-US" b="1" dirty="0" smtClean="0"/>
              <a:t>Grid Layout </a:t>
            </a:r>
            <a:r>
              <a:rPr lang="en-US" sz="1800" dirty="0" smtClean="0"/>
              <a:t>by Jen Shin 2018</a:t>
            </a:r>
          </a:p>
        </p:txBody>
      </p:sp>
      <p:grpSp>
        <p:nvGrpSpPr>
          <p:cNvPr id="10" name="Group 9"/>
          <p:cNvGrpSpPr/>
          <p:nvPr/>
        </p:nvGrpSpPr>
        <p:grpSpPr>
          <a:xfrm>
            <a:off x="5993761" y="2192339"/>
            <a:ext cx="2521589" cy="3896653"/>
            <a:chOff x="5993761" y="2840039"/>
            <a:chExt cx="2521589" cy="3896653"/>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val="0"/>
                </a:ext>
              </a:extLst>
            </a:blip>
            <a:srcRect t="6937" r="81574" b="54593"/>
            <a:stretch/>
          </p:blipFill>
          <p:spPr>
            <a:xfrm>
              <a:off x="6204901" y="4160998"/>
              <a:ext cx="2210451" cy="2575694"/>
            </a:xfrm>
            <a:prstGeom prst="rect">
              <a:avLst/>
            </a:prstGeom>
            <a:ln>
              <a:solidFill>
                <a:schemeClr val="accent1"/>
              </a:solidFill>
            </a:ln>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151370" y="2840039"/>
              <a:ext cx="1363980" cy="136398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993761" y="2890679"/>
              <a:ext cx="1262699" cy="1262699"/>
            </a:xfrm>
            <a:prstGeom prst="rect">
              <a:avLst/>
            </a:prstGeom>
          </p:spPr>
        </p:pic>
      </p:grpSp>
      <p:sp>
        <p:nvSpPr>
          <p:cNvPr id="12" name="TextBox 11"/>
          <p:cNvSpPr txBox="1"/>
          <p:nvPr/>
        </p:nvSpPr>
        <p:spPr>
          <a:xfrm>
            <a:off x="731520" y="5195786"/>
            <a:ext cx="4907280" cy="1292662"/>
          </a:xfrm>
          <a:prstGeom prst="rect">
            <a:avLst/>
          </a:prstGeom>
          <a:noFill/>
        </p:spPr>
        <p:txBody>
          <a:bodyPr wrap="square" rtlCol="0">
            <a:spAutoFit/>
          </a:bodyPr>
          <a:lstStyle/>
          <a:p>
            <a:pPr marL="285750" lvl="1" indent="-285750">
              <a:buFont typeface="Arial" pitchFamily="34" charset="0"/>
              <a:buChar char="•"/>
            </a:pPr>
            <a:r>
              <a:rPr lang="en-US" sz="2000" dirty="0"/>
              <a:t>Included </a:t>
            </a:r>
            <a:r>
              <a:rPr lang="en-US" sz="2000" dirty="0" err="1" smtClean="0"/>
              <a:t>Webpack</a:t>
            </a:r>
            <a:r>
              <a:rPr lang="en-US" sz="2000" dirty="0" smtClean="0"/>
              <a:t> </a:t>
            </a:r>
            <a:r>
              <a:rPr lang="en-US" sz="2000" dirty="0"/>
              <a:t>in the package </a:t>
            </a:r>
            <a:r>
              <a:rPr lang="en-US" sz="2000" dirty="0" smtClean="0"/>
              <a:t>to import and export methods and objects within </a:t>
            </a:r>
            <a:r>
              <a:rPr lang="en-US" sz="2000" dirty="0" err="1" smtClean="0"/>
              <a:t>GRNsight</a:t>
            </a:r>
            <a:r>
              <a:rPr lang="en-US" sz="2000" dirty="0" smtClean="0"/>
              <a:t> files</a:t>
            </a:r>
            <a:endParaRPr lang="en-US" sz="2000" dirty="0"/>
          </a:p>
          <a:p>
            <a:endParaRPr lang="en-US" dirty="0"/>
          </a:p>
        </p:txBody>
      </p:sp>
    </p:spTree>
    <p:extLst>
      <p:ext uri="{BB962C8B-B14F-4D97-AF65-F5344CB8AC3E}">
        <p14:creationId xmlns:p14="http://schemas.microsoft.com/office/powerpoint/2010/main" val="1461398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1240384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229600" cy="4724400"/>
          </a:xfrm>
        </p:spPr>
        <p:txBody>
          <a:bodyPr>
            <a:normAutofit/>
          </a:bodyPr>
          <a:lstStyle/>
          <a:p>
            <a:pPr marL="0" indent="0">
              <a:buNone/>
            </a:pPr>
            <a:r>
              <a:rPr lang="en-US" dirty="0" smtClean="0">
                <a:solidFill>
                  <a:schemeClr val="tx2"/>
                </a:solidFill>
              </a:rPr>
              <a:t>Corresponding Objectives:</a:t>
            </a:r>
          </a:p>
          <a:p>
            <a:pPr marL="457200" indent="-457200">
              <a:buFont typeface="+mj-lt"/>
              <a:buAutoNum type="arabicPeriod"/>
            </a:pPr>
            <a:r>
              <a:rPr lang="en-US" dirty="0" smtClean="0"/>
              <a:t>Allow </a:t>
            </a:r>
            <a:r>
              <a:rPr lang="en-US" dirty="0"/>
              <a:t>the user to toggle between force graph and grid layout</a:t>
            </a:r>
          </a:p>
          <a:p>
            <a:pPr marL="457200" indent="-457200">
              <a:buFont typeface="+mj-lt"/>
              <a:buAutoNum type="arabicPeriod"/>
            </a:pPr>
            <a:r>
              <a:rPr lang="en-US" dirty="0" smtClean="0"/>
              <a:t>Organize </a:t>
            </a:r>
            <a:r>
              <a:rPr lang="en-US" dirty="0"/>
              <a:t>the nodes in a grid pattern</a:t>
            </a:r>
          </a:p>
          <a:p>
            <a:pPr marL="457200" indent="-457200">
              <a:buFont typeface="+mj-lt"/>
              <a:buAutoNum type="arabicPeriod"/>
            </a:pPr>
            <a:r>
              <a:rPr lang="en-US" dirty="0" smtClean="0"/>
              <a:t>Sort the nodes in alphabetical order</a:t>
            </a:r>
          </a:p>
          <a:p>
            <a:endParaRPr lang="en-US" dirty="0" smtClean="0"/>
          </a:p>
          <a:p>
            <a:pPr marL="0" indent="0">
              <a:buNone/>
            </a:pPr>
            <a:r>
              <a:rPr lang="en-US" dirty="0" smtClean="0"/>
              <a:t>Full list of v3 </a:t>
            </a:r>
            <a:r>
              <a:rPr lang="en-US" dirty="0"/>
              <a:t>features documented in </a:t>
            </a:r>
            <a:r>
              <a:rPr lang="en-US" dirty="0" smtClean="0"/>
              <a:t>the release notes</a:t>
            </a:r>
            <a:r>
              <a:rPr lang="en-US" dirty="0"/>
              <a:t>: </a:t>
            </a:r>
            <a:r>
              <a:rPr lang="en-US" sz="2000" b="1" dirty="0">
                <a:solidFill>
                  <a:schemeClr val="tx2"/>
                </a:solidFill>
              </a:rPr>
              <a:t>http</a:t>
            </a:r>
            <a:r>
              <a:rPr lang="en-US" sz="2000" b="1" dirty="0" smtClean="0">
                <a:solidFill>
                  <a:schemeClr val="tx2"/>
                </a:solidFill>
              </a:rPr>
              <a:t>://dondi.github.io/GRNsight/about.html#releaseContent</a:t>
            </a:r>
            <a:endParaRPr lang="en-US" sz="3200" b="1" dirty="0">
              <a:solidFill>
                <a:schemeClr val="tx2"/>
              </a:solidFill>
            </a:endParaRPr>
          </a:p>
          <a:p>
            <a:pPr lvl="1"/>
            <a:endParaRPr lang="en-US" dirty="0"/>
          </a:p>
        </p:txBody>
      </p:sp>
      <p:sp>
        <p:nvSpPr>
          <p:cNvPr id="4" name="Title 1"/>
          <p:cNvSpPr>
            <a:spLocks noGrp="1"/>
          </p:cNvSpPr>
          <p:nvPr>
            <p:ph type="title"/>
          </p:nvPr>
        </p:nvSpPr>
        <p:spPr/>
        <p:txBody>
          <a:bodyPr>
            <a:noAutofit/>
          </a:bodyPr>
          <a:lstStyle/>
          <a:p>
            <a:r>
              <a:rPr lang="en-US" sz="2800" b="1" dirty="0" smtClean="0"/>
              <a:t>Grid layout feature developed for </a:t>
            </a:r>
            <a:r>
              <a:rPr lang="en-US" sz="2800" b="1" dirty="0" err="1" smtClean="0"/>
              <a:t>GRNsight</a:t>
            </a:r>
            <a:r>
              <a:rPr lang="en-US" sz="2800" b="1" dirty="0" smtClean="0"/>
              <a:t> v3 is highlighted in this presentation</a:t>
            </a:r>
            <a:endParaRPr lang="en-US" sz="2800" b="1" dirty="0"/>
          </a:p>
        </p:txBody>
      </p:sp>
    </p:spTree>
    <p:extLst>
      <p:ext uri="{BB962C8B-B14F-4D97-AF65-F5344CB8AC3E}">
        <p14:creationId xmlns:p14="http://schemas.microsoft.com/office/powerpoint/2010/main" val="1114604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5400000">
            <a:off x="1215677" y="872536"/>
            <a:ext cx="502780" cy="2125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Toggle Button</a:t>
            </a:r>
            <a:endParaRPr lang="en-US" sz="2400" dirty="0"/>
          </a:p>
        </p:txBody>
      </p:sp>
      <p:sp>
        <p:nvSpPr>
          <p:cNvPr id="17" name="Rectangle 16"/>
          <p:cNvSpPr/>
          <p:nvPr/>
        </p:nvSpPr>
        <p:spPr>
          <a:xfrm>
            <a:off x="2705101" y="1622776"/>
            <a:ext cx="5966459" cy="3785652"/>
          </a:xfrm>
          <a:prstGeom prst="rect">
            <a:avLst/>
          </a:prstGeom>
        </p:spPr>
        <p:txBody>
          <a:bodyPr wrap="square">
            <a:spAutoFit/>
          </a:bodyPr>
          <a:lstStyle/>
          <a:p>
            <a:pPr marL="342900" indent="-342900">
              <a:buFont typeface="Arial" charset="0"/>
              <a:buChar char="•"/>
            </a:pPr>
            <a:r>
              <a:rPr lang="en-US" sz="2400" dirty="0" smtClean="0"/>
              <a:t>Users can easily apply grid layout by clicking the button on the left menu bar.</a:t>
            </a:r>
          </a:p>
          <a:p>
            <a:pPr marL="342900" indent="-342900">
              <a:buFont typeface="Arial" charset="0"/>
              <a:buChar char="•"/>
            </a:pPr>
            <a:r>
              <a:rPr lang="en-US" sz="2400" dirty="0" smtClean="0"/>
              <a:t>Users can switch back to force graph layout by clicking the button again.</a:t>
            </a:r>
          </a:p>
          <a:p>
            <a:pPr marL="342900" indent="-342900">
              <a:buFont typeface="Arial" charset="0"/>
              <a:buChar char="•"/>
            </a:pPr>
            <a:r>
              <a:rPr lang="en-US" sz="2400" dirty="0" smtClean="0"/>
              <a:t>Toggling back and forth triggers the graph to reload.</a:t>
            </a:r>
          </a:p>
          <a:p>
            <a:pPr marL="342900" indent="-342900">
              <a:buFont typeface="Arial" charset="0"/>
              <a:buChar char="•"/>
            </a:pPr>
            <a:r>
              <a:rPr lang="en-US" sz="2400" dirty="0" smtClean="0"/>
              <a:t>Future plans are to reorganize the menu to display the grid layout and force graph layout options more distinctively.</a:t>
            </a:r>
          </a:p>
        </p:txBody>
      </p:sp>
      <p:sp>
        <p:nvSpPr>
          <p:cNvPr id="10" name="TextBox 9"/>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pic>
        <p:nvPicPr>
          <p:cNvPr id="8194"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40046"/>
          <a:stretch/>
        </p:blipFill>
        <p:spPr bwMode="auto">
          <a:xfrm>
            <a:off x="375140" y="2308860"/>
            <a:ext cx="2183854"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191434" y="549834"/>
            <a:ext cx="8663005" cy="80215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500" b="1" smtClean="0"/>
              <a:t>Allow the user to toggle between force graph and grid layout</a:t>
            </a:r>
            <a:endParaRPr lang="en-US" sz="2500" b="1" dirty="0"/>
          </a:p>
        </p:txBody>
      </p:sp>
    </p:spTree>
    <p:extLst>
      <p:ext uri="{BB962C8B-B14F-4D97-AF65-F5344CB8AC3E}">
        <p14:creationId xmlns:p14="http://schemas.microsoft.com/office/powerpoint/2010/main" val="1858398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34" y="549834"/>
            <a:ext cx="8663005" cy="802152"/>
          </a:xfrm>
        </p:spPr>
        <p:txBody>
          <a:bodyPr>
            <a:noAutofit/>
          </a:bodyPr>
          <a:lstStyle/>
          <a:p>
            <a:r>
              <a:rPr lang="en-US" sz="2500" b="1" dirty="0" smtClean="0"/>
              <a:t>Allow the user to toggle between force graph and grid layout</a:t>
            </a:r>
            <a:endParaRPr lang="en-US" sz="2500" b="1" dirty="0"/>
          </a:p>
        </p:txBody>
      </p:sp>
      <p:sp>
        <p:nvSpPr>
          <p:cNvPr id="6" name="Rectangle 5"/>
          <p:cNvSpPr/>
          <p:nvPr/>
        </p:nvSpPr>
        <p:spPr>
          <a:xfrm rot="5400000">
            <a:off x="2113695"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Force Graph</a:t>
            </a:r>
            <a:endParaRPr lang="en-US" sz="2400" dirty="0"/>
          </a:p>
        </p:txBody>
      </p:sp>
      <p:sp>
        <p:nvSpPr>
          <p:cNvPr id="3" name="TextBox 2"/>
          <p:cNvSpPr txBox="1"/>
          <p:nvPr/>
        </p:nvSpPr>
        <p:spPr>
          <a:xfrm>
            <a:off x="236662" y="5193258"/>
            <a:ext cx="4335338" cy="1323439"/>
          </a:xfrm>
          <a:prstGeom prst="rect">
            <a:avLst/>
          </a:prstGeom>
          <a:noFill/>
        </p:spPr>
        <p:txBody>
          <a:bodyPr wrap="square" rtlCol="0">
            <a:spAutoFit/>
          </a:bodyPr>
          <a:lstStyle/>
          <a:p>
            <a:pPr marL="285750" indent="-285750">
              <a:buFont typeface="Arial" charset="0"/>
              <a:buChar char="•"/>
            </a:pPr>
            <a:r>
              <a:rPr lang="en-US" sz="2000" dirty="0" smtClean="0"/>
              <a:t>Initial state when graph is first loaded.</a:t>
            </a:r>
          </a:p>
          <a:p>
            <a:pPr marL="285750" indent="-285750">
              <a:buFont typeface="Arial" charset="0"/>
              <a:buChar char="•"/>
            </a:pPr>
            <a:r>
              <a:rPr lang="en-US" sz="2000" dirty="0" smtClean="0"/>
              <a:t>Nodes float and move with applied force.</a:t>
            </a:r>
          </a:p>
        </p:txBody>
      </p:sp>
      <p:sp>
        <p:nvSpPr>
          <p:cNvPr id="4" name="TextBox 3"/>
          <p:cNvSpPr txBox="1"/>
          <p:nvPr/>
        </p:nvSpPr>
        <p:spPr>
          <a:xfrm>
            <a:off x="0" y="0"/>
            <a:ext cx="1467068" cy="369332"/>
          </a:xfrm>
          <a:prstGeom prst="rect">
            <a:avLst/>
          </a:prstGeom>
          <a:noFill/>
        </p:spPr>
        <p:txBody>
          <a:bodyPr wrap="none" rtlCol="0">
            <a:spAutoFit/>
          </a:bodyPr>
          <a:lstStyle/>
          <a:p>
            <a:r>
              <a:rPr lang="en-US" dirty="0" smtClean="0"/>
              <a:t>Objective #1</a:t>
            </a:r>
            <a:endParaRPr lang="en-US" dirty="0"/>
          </a:p>
        </p:txBody>
      </p:sp>
      <p:sp>
        <p:nvSpPr>
          <p:cNvPr id="10" name="Rectangle 9"/>
          <p:cNvSpPr/>
          <p:nvPr/>
        </p:nvSpPr>
        <p:spPr>
          <a:xfrm rot="5400000">
            <a:off x="6589199" y="717452"/>
            <a:ext cx="429562" cy="19715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Grid Layout</a:t>
            </a:r>
            <a:endParaRPr lang="en-US" sz="2400" dirty="0"/>
          </a:p>
        </p:txBody>
      </p:sp>
      <p:sp>
        <p:nvSpPr>
          <p:cNvPr id="12" name="TextBox 11"/>
          <p:cNvSpPr txBox="1"/>
          <p:nvPr/>
        </p:nvSpPr>
        <p:spPr>
          <a:xfrm>
            <a:off x="4636311" y="5193258"/>
            <a:ext cx="4335338" cy="1323439"/>
          </a:xfrm>
          <a:prstGeom prst="rect">
            <a:avLst/>
          </a:prstGeom>
          <a:noFill/>
        </p:spPr>
        <p:txBody>
          <a:bodyPr wrap="square" rtlCol="0">
            <a:spAutoFit/>
          </a:bodyPr>
          <a:lstStyle/>
          <a:p>
            <a:pPr marL="285750" indent="-285750">
              <a:buFont typeface="Arial" charset="0"/>
              <a:buChar char="•"/>
            </a:pPr>
            <a:r>
              <a:rPr lang="en-US" sz="2000" dirty="0"/>
              <a:t>Nodes do not float like in force graph.</a:t>
            </a:r>
          </a:p>
          <a:p>
            <a:pPr marL="285750" indent="-285750">
              <a:buFont typeface="Arial" charset="0"/>
              <a:buChar char="•"/>
            </a:pPr>
            <a:r>
              <a:rPr lang="en-US" sz="2000" dirty="0"/>
              <a:t>Users can move the nodes around like in force graph.</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955" y="2220465"/>
            <a:ext cx="4335042" cy="2549656"/>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02480" y="2220463"/>
            <a:ext cx="4335981" cy="2549657"/>
          </a:xfrm>
          <a:prstGeom prst="rect">
            <a:avLst/>
          </a:prstGeom>
        </p:spPr>
      </p:pic>
    </p:spTree>
    <p:extLst>
      <p:ext uri="{BB962C8B-B14F-4D97-AF65-F5344CB8AC3E}">
        <p14:creationId xmlns:p14="http://schemas.microsoft.com/office/powerpoint/2010/main" val="156633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4680" y="5128260"/>
            <a:ext cx="8743579" cy="1508105"/>
          </a:xfrm>
          <a:prstGeom prst="rect">
            <a:avLst/>
          </a:prstGeom>
          <a:noFill/>
        </p:spPr>
        <p:txBody>
          <a:bodyPr wrap="square" rtlCol="0">
            <a:spAutoFit/>
          </a:bodyPr>
          <a:lstStyle/>
          <a:p>
            <a:pPr marL="342900" indent="-342900">
              <a:buFont typeface="Arial" charset="0"/>
              <a:buChar char="•"/>
            </a:pPr>
            <a:r>
              <a:rPr lang="en-US" sz="2300" dirty="0" smtClean="0"/>
              <a:t>The nodes are laid out in a grid pattern with columns and rows.</a:t>
            </a:r>
          </a:p>
          <a:p>
            <a:pPr marL="342900" indent="-342900">
              <a:buFont typeface="Arial" charset="0"/>
              <a:buChar char="•"/>
            </a:pPr>
            <a:r>
              <a:rPr lang="en-US" sz="2300" dirty="0" smtClean="0"/>
              <a:t>The nodes are equally spaced out with margins around them.</a:t>
            </a:r>
          </a:p>
          <a:p>
            <a:pPr marL="342900" indent="-342900">
              <a:buFont typeface="Arial" charset="0"/>
              <a:buChar char="•"/>
            </a:pPr>
            <a:r>
              <a:rPr lang="en-US" sz="2300" dirty="0" smtClean="0"/>
              <a:t>Allows users to compare and analyze data in a easier and faster way.</a:t>
            </a:r>
            <a:endParaRPr lang="en-US" sz="2300" dirty="0"/>
          </a:p>
        </p:txBody>
      </p:sp>
      <p:sp>
        <p:nvSpPr>
          <p:cNvPr id="13" name="TextBox 12"/>
          <p:cNvSpPr txBox="1"/>
          <p:nvPr/>
        </p:nvSpPr>
        <p:spPr>
          <a:xfrm>
            <a:off x="0" y="0"/>
            <a:ext cx="1467068" cy="369332"/>
          </a:xfrm>
          <a:prstGeom prst="rect">
            <a:avLst/>
          </a:prstGeom>
          <a:noFill/>
        </p:spPr>
        <p:txBody>
          <a:bodyPr wrap="none" rtlCol="0">
            <a:spAutoFit/>
          </a:bodyPr>
          <a:lstStyle/>
          <a:p>
            <a:r>
              <a:rPr lang="en-US" dirty="0" smtClean="0"/>
              <a:t>Objective #2</a:t>
            </a:r>
            <a:endParaRPr lang="en-US" dirty="0"/>
          </a:p>
        </p:txBody>
      </p:sp>
      <p:grpSp>
        <p:nvGrpSpPr>
          <p:cNvPr id="3" name="Group 2"/>
          <p:cNvGrpSpPr/>
          <p:nvPr/>
        </p:nvGrpSpPr>
        <p:grpSpPr>
          <a:xfrm>
            <a:off x="194680" y="1564366"/>
            <a:ext cx="8743579" cy="3281954"/>
            <a:chOff x="194680" y="1206226"/>
            <a:chExt cx="8743579" cy="3281954"/>
          </a:xfrm>
        </p:grpSpPr>
        <p:sp>
          <p:nvSpPr>
            <p:cNvPr id="17" name="Rectangle 16"/>
            <p:cNvSpPr/>
            <p:nvPr/>
          </p:nvSpPr>
          <p:spPr>
            <a:xfrm rot="5400000">
              <a:off x="2150647" y="363917"/>
              <a:ext cx="429562" cy="2114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test-data1</a:t>
              </a:r>
              <a:endParaRPr lang="en-US" sz="2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4680" y="1931591"/>
              <a:ext cx="4341496" cy="255658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579793" y="1931591"/>
              <a:ext cx="4358466" cy="2556589"/>
            </a:xfrm>
            <a:prstGeom prst="rect">
              <a:avLst/>
            </a:prstGeom>
          </p:spPr>
        </p:pic>
        <p:sp>
          <p:nvSpPr>
            <p:cNvPr id="12" name="Rectangle 11"/>
            <p:cNvSpPr/>
            <p:nvPr/>
          </p:nvSpPr>
          <p:spPr>
            <a:xfrm rot="5400000">
              <a:off x="6544245" y="363917"/>
              <a:ext cx="429562" cy="21141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test-data2</a:t>
              </a:r>
              <a:endParaRPr lang="en-US" sz="2400" dirty="0"/>
            </a:p>
          </p:txBody>
        </p:sp>
      </p:grpSp>
      <p:sp>
        <p:nvSpPr>
          <p:cNvPr id="2" name="Title 1"/>
          <p:cNvSpPr>
            <a:spLocks noGrp="1"/>
          </p:cNvSpPr>
          <p:nvPr>
            <p:ph type="title"/>
          </p:nvPr>
        </p:nvSpPr>
        <p:spPr>
          <a:xfrm>
            <a:off x="194679" y="472440"/>
            <a:ext cx="8743579" cy="990600"/>
          </a:xfrm>
        </p:spPr>
        <p:txBody>
          <a:bodyPr>
            <a:noAutofit/>
          </a:bodyPr>
          <a:lstStyle/>
          <a:p>
            <a:r>
              <a:rPr lang="en-US" sz="2800" b="1" dirty="0"/>
              <a:t>Organizing the nodes in a grid pattern facilitates comparison of graphs</a:t>
            </a:r>
          </a:p>
        </p:txBody>
      </p:sp>
    </p:spTree>
    <p:extLst>
      <p:ext uri="{BB962C8B-B14F-4D97-AF65-F5344CB8AC3E}">
        <p14:creationId xmlns:p14="http://schemas.microsoft.com/office/powerpoint/2010/main" val="1414400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65593" y="4978572"/>
            <a:ext cx="8644837" cy="1200329"/>
          </a:xfrm>
          <a:prstGeom prst="rect">
            <a:avLst/>
          </a:prstGeom>
          <a:noFill/>
        </p:spPr>
        <p:txBody>
          <a:bodyPr wrap="square" rtlCol="0">
            <a:spAutoFit/>
          </a:bodyPr>
          <a:lstStyle/>
          <a:p>
            <a:pPr marL="342900" indent="-342900">
              <a:buFont typeface="Arial" charset="0"/>
              <a:buChar char="•"/>
            </a:pPr>
            <a:r>
              <a:rPr lang="en-US" sz="2400" dirty="0" smtClean="0"/>
              <a:t>The nodes are organized in alphabetical order, left to right first then top to bottom.</a:t>
            </a:r>
          </a:p>
          <a:p>
            <a:pPr marL="342900" indent="-342900">
              <a:buFont typeface="Arial" charset="0"/>
              <a:buChar char="•"/>
            </a:pPr>
            <a:r>
              <a:rPr lang="en-US" sz="2400" dirty="0" smtClean="0"/>
              <a:t>Allows for easier comparison from graph to graph.</a:t>
            </a:r>
            <a:endParaRPr lang="en-US" dirty="0"/>
          </a:p>
        </p:txBody>
      </p:sp>
      <p:sp>
        <p:nvSpPr>
          <p:cNvPr id="27" name="Title 1"/>
          <p:cNvSpPr>
            <a:spLocks noGrp="1"/>
          </p:cNvSpPr>
          <p:nvPr>
            <p:ph type="title"/>
          </p:nvPr>
        </p:nvSpPr>
        <p:spPr>
          <a:xfrm>
            <a:off x="457200" y="435452"/>
            <a:ext cx="8229600" cy="644079"/>
          </a:xfrm>
        </p:spPr>
        <p:txBody>
          <a:bodyPr>
            <a:normAutofit/>
          </a:bodyPr>
          <a:lstStyle/>
          <a:p>
            <a:pPr marL="457200" indent="-457200"/>
            <a:r>
              <a:rPr lang="en-US" sz="2800" b="1" dirty="0"/>
              <a:t>Sort the nodes in alphabetical order</a:t>
            </a:r>
          </a:p>
        </p:txBody>
      </p:sp>
      <p:sp>
        <p:nvSpPr>
          <p:cNvPr id="24" name="Rectangle 23"/>
          <p:cNvSpPr/>
          <p:nvPr/>
        </p:nvSpPr>
        <p:spPr>
          <a:xfrm rot="5400000">
            <a:off x="2107401"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Before Grid Layout</a:t>
            </a:r>
            <a:endParaRPr lang="en-US" sz="2400" dirty="0"/>
          </a:p>
        </p:txBody>
      </p:sp>
      <p:sp>
        <p:nvSpPr>
          <p:cNvPr id="32" name="TextBox 31"/>
          <p:cNvSpPr txBox="1"/>
          <p:nvPr/>
        </p:nvSpPr>
        <p:spPr>
          <a:xfrm>
            <a:off x="0" y="0"/>
            <a:ext cx="1467068" cy="369332"/>
          </a:xfrm>
          <a:prstGeom prst="rect">
            <a:avLst/>
          </a:prstGeom>
          <a:noFill/>
        </p:spPr>
        <p:txBody>
          <a:bodyPr wrap="none" rtlCol="0">
            <a:spAutoFit/>
          </a:bodyPr>
          <a:lstStyle/>
          <a:p>
            <a:r>
              <a:rPr lang="en-US" dirty="0" smtClean="0"/>
              <a:t>Objective #3</a:t>
            </a:r>
            <a:endParaRPr lang="en-US" dirty="0"/>
          </a:p>
        </p:txBody>
      </p:sp>
      <p:sp>
        <p:nvSpPr>
          <p:cNvPr id="11" name="Rectangle 10"/>
          <p:cNvSpPr/>
          <p:nvPr/>
        </p:nvSpPr>
        <p:spPr>
          <a:xfrm rot="5400000">
            <a:off x="6549395" y="64364"/>
            <a:ext cx="442149" cy="3147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t>After Grid Layout</a:t>
            </a:r>
            <a:endParaRPr lang="en-US" sz="2400" dirty="0"/>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0955" y="2220465"/>
            <a:ext cx="4335042" cy="2549656"/>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02480" y="2220463"/>
            <a:ext cx="4335981" cy="2549657"/>
          </a:xfrm>
          <a:prstGeom prst="rect">
            <a:avLst/>
          </a:prstGeom>
        </p:spPr>
      </p:pic>
    </p:spTree>
    <p:extLst>
      <p:ext uri="{BB962C8B-B14F-4D97-AF65-F5344CB8AC3E}">
        <p14:creationId xmlns:p14="http://schemas.microsoft.com/office/powerpoint/2010/main" val="923739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t>Outline</a:t>
            </a:r>
            <a:endParaRPr lang="en-US" sz="2800" b="1" dirty="0"/>
          </a:p>
        </p:txBody>
      </p:sp>
      <p:sp>
        <p:nvSpPr>
          <p:cNvPr id="8"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a:t>
            </a:r>
            <a:r>
              <a:rPr lang="en" b="1" dirty="0"/>
              <a:t>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GRNsight </a:t>
            </a:r>
            <a:r>
              <a:rPr lang="en" b="1" dirty="0"/>
              <a:t>version </a:t>
            </a:r>
            <a:r>
              <a:rPr lang="en" b="1" dirty="0" smtClean="0"/>
              <a:t>3.0</a:t>
            </a:r>
            <a:r>
              <a:rPr lang="en-US" b="1" dirty="0"/>
              <a:t>, </a:t>
            </a:r>
            <a:r>
              <a:rPr lang="en-US" b="1" dirty="0" smtClean="0"/>
              <a:t>grid layout function was implemented.</a:t>
            </a:r>
            <a:endParaRPr lang="en" b="1" dirty="0">
              <a:solidFill>
                <a:schemeClr val="tx1"/>
              </a:solidFill>
            </a:endParaRPr>
          </a:p>
        </p:txBody>
      </p:sp>
    </p:spTree>
    <p:extLst>
      <p:ext uri="{BB962C8B-B14F-4D97-AF65-F5344CB8AC3E}">
        <p14:creationId xmlns:p14="http://schemas.microsoft.com/office/powerpoint/2010/main" val="50277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533400"/>
            <a:ext cx="8229600" cy="990600"/>
          </a:xfrm>
        </p:spPr>
        <p:txBody>
          <a:bodyPr/>
          <a:lstStyle/>
          <a:p>
            <a:r>
              <a:rPr lang="en-US" sz="2800" b="1" dirty="0" smtClean="0"/>
              <a:t>Conclusion</a:t>
            </a:r>
            <a:endParaRPr lang="en-US" sz="2800" b="1" dirty="0"/>
          </a:p>
        </p:txBody>
      </p:sp>
      <p:sp>
        <p:nvSpPr>
          <p:cNvPr id="7" name="Shape 64"/>
          <p:cNvSpPr txBox="1">
            <a:spLocks/>
          </p:cNvSpPr>
          <p:nvPr/>
        </p:nvSpPr>
        <p:spPr>
          <a:xfrm>
            <a:off x="292100" y="1600200"/>
            <a:ext cx="8394700" cy="4876800"/>
          </a:xfrm>
          <a:prstGeom prst="rect">
            <a:avLst/>
          </a:prstGeom>
        </p:spPr>
        <p:txBody>
          <a:bodyPr vert="horz" lIns="91425" tIns="91425" rIns="91425" bIns="91425" rtlCol="0" anchor="t" anchorCtr="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71500" indent="-342900">
              <a:spcBef>
                <a:spcPts val="1000"/>
              </a:spcBef>
              <a:spcAft>
                <a:spcPts val="1000"/>
              </a:spcAft>
              <a:buFont typeface="Arial"/>
              <a:buChar char="•"/>
            </a:pPr>
            <a:r>
              <a:rPr lang="en" b="1" dirty="0" smtClean="0"/>
              <a:t>Gene regulatory networks (GRNs) consist of genes, transcription factors, and the regulatory relationships between them.</a:t>
            </a:r>
          </a:p>
          <a:p>
            <a:pPr marL="571500" indent="-342900">
              <a:spcBef>
                <a:spcPts val="0"/>
              </a:spcBef>
              <a:spcAft>
                <a:spcPts val="1000"/>
              </a:spcAft>
              <a:buFont typeface="Arial"/>
              <a:buChar char="•"/>
            </a:pPr>
            <a:r>
              <a:rPr lang="en" b="1" dirty="0" smtClean="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t>In </a:t>
            </a:r>
            <a:r>
              <a:rPr lang="en-US" b="1" dirty="0" err="1"/>
              <a:t>GRNsight</a:t>
            </a:r>
            <a:r>
              <a:rPr lang="en-US" b="1" dirty="0"/>
              <a:t> </a:t>
            </a:r>
            <a:r>
              <a:rPr lang="en" b="1" dirty="0"/>
              <a:t>version 3.0</a:t>
            </a:r>
            <a:r>
              <a:rPr lang="en-US" b="1" dirty="0"/>
              <a:t>, grid layout function </a:t>
            </a:r>
            <a:r>
              <a:rPr lang="en-US" b="1" dirty="0" smtClean="0"/>
              <a:t>was implemented.</a:t>
            </a:r>
            <a:endParaRPr lang="en-US" b="1" dirty="0"/>
          </a:p>
        </p:txBody>
      </p:sp>
    </p:spTree>
    <p:extLst>
      <p:ext uri="{BB962C8B-B14F-4D97-AF65-F5344CB8AC3E}">
        <p14:creationId xmlns:p14="http://schemas.microsoft.com/office/powerpoint/2010/main" val="989406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GRNsight application and code are available under the open source BSD license</a:t>
            </a:r>
            <a:endParaRPr lang="en-US" sz="2800" dirty="0"/>
          </a:p>
        </p:txBody>
      </p:sp>
      <p:sp>
        <p:nvSpPr>
          <p:cNvPr id="3" name="Content Placeholder 2"/>
          <p:cNvSpPr>
            <a:spLocks noGrp="1"/>
          </p:cNvSpPr>
          <p:nvPr>
            <p:ph idx="1"/>
          </p:nvPr>
        </p:nvSpPr>
        <p:spPr>
          <a:xfrm>
            <a:off x="457200" y="3845845"/>
            <a:ext cx="8229600" cy="2631153"/>
          </a:xfrm>
        </p:spPr>
        <p:txBody>
          <a:bodyPr>
            <a:normAutofit/>
          </a:bodyPr>
          <a:lstStyle/>
          <a:p>
            <a:pPr marL="0" indent="0">
              <a:buNone/>
            </a:pPr>
            <a:endParaRPr lang="en-US" dirty="0" smtClean="0">
              <a:solidFill>
                <a:schemeClr val="tx2"/>
              </a:solidFill>
            </a:endParaRPr>
          </a:p>
          <a:p>
            <a:pPr marL="0" indent="0">
              <a:buNone/>
            </a:pPr>
            <a:r>
              <a:rPr lang="en-US" dirty="0" smtClean="0">
                <a:solidFill>
                  <a:schemeClr val="tx2"/>
                </a:solidFill>
              </a:rPr>
              <a:t>Current and future work documented via </a:t>
            </a:r>
            <a:r>
              <a:rPr lang="en-US" dirty="0" err="1" smtClean="0">
                <a:solidFill>
                  <a:schemeClr val="tx2"/>
                </a:solidFill>
              </a:rPr>
              <a:t>Github</a:t>
            </a:r>
            <a:r>
              <a:rPr lang="en-US" dirty="0" smtClean="0">
                <a:solidFill>
                  <a:schemeClr val="tx2"/>
                </a:solidFill>
              </a:rPr>
              <a:t> Issues</a:t>
            </a:r>
            <a:endParaRPr lang="en-US" dirty="0">
              <a:solidFill>
                <a:schemeClr val="tx2"/>
              </a:solidFill>
            </a:endParaRPr>
          </a:p>
          <a:p>
            <a:r>
              <a:rPr lang="en-US" dirty="0" smtClean="0"/>
              <a:t>Organizing the menu</a:t>
            </a:r>
          </a:p>
          <a:p>
            <a:r>
              <a:rPr lang="en-US" dirty="0" smtClean="0"/>
              <a:t>Adding alternate graph layout options such as </a:t>
            </a:r>
            <a:r>
              <a:rPr lang="en-US" dirty="0" smtClean="0"/>
              <a:t>hierarchical graph layout </a:t>
            </a:r>
            <a:endParaRPr lang="en-US" dirty="0"/>
          </a:p>
        </p:txBody>
      </p:sp>
      <p:grpSp>
        <p:nvGrpSpPr>
          <p:cNvPr id="4" name="Group 3"/>
          <p:cNvGrpSpPr/>
          <p:nvPr/>
        </p:nvGrpSpPr>
        <p:grpSpPr>
          <a:xfrm>
            <a:off x="1457275" y="2113888"/>
            <a:ext cx="6229450" cy="1643057"/>
            <a:chOff x="1631849" y="2828435"/>
            <a:chExt cx="6229450" cy="1643057"/>
          </a:xfrm>
        </p:grpSpPr>
        <p:sp>
          <p:nvSpPr>
            <p:cNvPr id="5" name="TextBox 4"/>
            <p:cNvSpPr txBox="1"/>
            <p:nvPr/>
          </p:nvSpPr>
          <p:spPr>
            <a:xfrm>
              <a:off x="2516877" y="3035485"/>
              <a:ext cx="5096671" cy="738664"/>
            </a:xfrm>
            <a:prstGeom prst="rect">
              <a:avLst/>
            </a:prstGeom>
            <a:noFill/>
          </p:spPr>
          <p:txBody>
            <a:bodyPr wrap="square" rtlCol="0">
              <a:spAutoFit/>
            </a:bodyPr>
            <a:lstStyle/>
            <a:p>
              <a:r>
                <a:rPr lang="en-US" sz="2400" b="1" u="sng" dirty="0" smtClean="0">
                  <a:solidFill>
                    <a:schemeClr val="tx2"/>
                  </a:solidFill>
                </a:rPr>
                <a:t>http</a:t>
              </a:r>
              <a:r>
                <a:rPr lang="en-US" sz="2400" b="1" u="sng" dirty="0">
                  <a:solidFill>
                    <a:schemeClr val="tx2"/>
                  </a:solidFill>
                </a:rPr>
                <a:t>://</a:t>
              </a:r>
              <a:r>
                <a:rPr lang="en-US" sz="2400" b="1" u="sng" dirty="0" err="1">
                  <a:solidFill>
                    <a:schemeClr val="tx2"/>
                  </a:solidFill>
                </a:rPr>
                <a:t>dondi.github.io</a:t>
              </a:r>
              <a:r>
                <a:rPr lang="en-US" sz="2400" b="1" u="sng" dirty="0">
                  <a:solidFill>
                    <a:schemeClr val="tx2"/>
                  </a:solidFill>
                </a:rPr>
                <a:t>/GRNsight</a:t>
              </a:r>
              <a:r>
                <a:rPr lang="en-US" sz="2400" b="1" u="sng" dirty="0" smtClean="0">
                  <a:solidFill>
                    <a:schemeClr val="tx2"/>
                  </a:solidFill>
                </a:rPr>
                <a:t>/</a:t>
              </a:r>
            </a:p>
            <a:p>
              <a:endParaRPr lang="en-US" dirty="0"/>
            </a:p>
          </p:txBody>
        </p:sp>
        <p:sp>
          <p:nvSpPr>
            <p:cNvPr id="6" name="TextBox 5"/>
            <p:cNvSpPr txBox="1"/>
            <p:nvPr/>
          </p:nvSpPr>
          <p:spPr>
            <a:xfrm>
              <a:off x="2516876" y="3705133"/>
              <a:ext cx="5344423" cy="461665"/>
            </a:xfrm>
            <a:prstGeom prst="rect">
              <a:avLst/>
            </a:prstGeom>
            <a:noFill/>
          </p:spPr>
          <p:txBody>
            <a:bodyPr wrap="square" rtlCol="0">
              <a:spAutoFit/>
            </a:bodyPr>
            <a:lstStyle/>
            <a:p>
              <a:r>
                <a:rPr lang="en-US" sz="2400" b="1" u="sng" dirty="0">
                  <a:solidFill>
                    <a:schemeClr val="tx2"/>
                  </a:solidFill>
                </a:rPr>
                <a:t>https://</a:t>
              </a:r>
              <a:r>
                <a:rPr lang="en-US" sz="2400" b="1" u="sng" dirty="0" err="1" smtClean="0">
                  <a:solidFill>
                    <a:schemeClr val="tx2"/>
                  </a:solidFill>
                </a:rPr>
                <a:t>github.com</a:t>
              </a:r>
              <a:r>
                <a:rPr lang="en-US" sz="2400" b="1" u="sng" dirty="0" smtClean="0">
                  <a:solidFill>
                    <a:schemeClr val="tx2"/>
                  </a:solidFill>
                </a:rPr>
                <a:t>/</a:t>
              </a:r>
              <a:r>
                <a:rPr lang="en-US" sz="2400" b="1" u="sng" dirty="0" err="1" smtClean="0">
                  <a:solidFill>
                    <a:schemeClr val="tx2"/>
                  </a:solidFill>
                </a:rPr>
                <a:t>dondi</a:t>
              </a:r>
              <a:r>
                <a:rPr lang="en-US" sz="2400" b="1" u="sng" dirty="0" smtClean="0">
                  <a:solidFill>
                    <a:schemeClr val="tx2"/>
                  </a:solidFill>
                </a:rPr>
                <a:t>/GRNsight</a:t>
              </a:r>
              <a:endParaRPr lang="en-US" sz="2400" b="1" u="sng" dirty="0">
                <a:solidFill>
                  <a:schemeClr val="tx2"/>
                </a:solidFill>
              </a:endParaRPr>
            </a:p>
          </p:txBody>
        </p:sp>
        <p:pic>
          <p:nvPicPr>
            <p:cNvPr id="7" name="Picture 6"/>
            <p:cNvPicPr>
              <a:picLocks noChangeAspect="1"/>
            </p:cNvPicPr>
            <p:nvPr/>
          </p:nvPicPr>
          <p:blipFill>
            <a:blip r:embed="rId2"/>
            <a:stretch>
              <a:fillRect/>
            </a:stretch>
          </p:blipFill>
          <p:spPr>
            <a:xfrm>
              <a:off x="1631849" y="3546313"/>
              <a:ext cx="925179" cy="925179"/>
            </a:xfrm>
            <a:prstGeom prst="rect">
              <a:avLst/>
            </a:prstGeom>
          </p:spPr>
        </p:pic>
        <p:pic>
          <p:nvPicPr>
            <p:cNvPr id="8" name="Picture 7"/>
            <p:cNvPicPr>
              <a:picLocks noChangeAspect="1"/>
            </p:cNvPicPr>
            <p:nvPr/>
          </p:nvPicPr>
          <p:blipFill>
            <a:blip r:embed="rId3"/>
            <a:stretch>
              <a:fillRect/>
            </a:stretch>
          </p:blipFill>
          <p:spPr>
            <a:xfrm>
              <a:off x="1721920" y="2828435"/>
              <a:ext cx="766482" cy="744925"/>
            </a:xfrm>
            <a:prstGeom prst="rect">
              <a:avLst/>
            </a:prstGeom>
          </p:spPr>
        </p:pic>
      </p:grpSp>
    </p:spTree>
    <p:extLst>
      <p:ext uri="{BB962C8B-B14F-4D97-AF65-F5344CB8AC3E}">
        <p14:creationId xmlns:p14="http://schemas.microsoft.com/office/powerpoint/2010/main" val="14268167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sz="2800" b="1" dirty="0" smtClean="0"/>
              <a:t>Acknowledgments</a:t>
            </a:r>
            <a:endParaRPr lang="en-US" sz="2800" b="1" dirty="0"/>
          </a:p>
        </p:txBody>
      </p:sp>
      <p:sp>
        <p:nvSpPr>
          <p:cNvPr id="4" name="Shape 197"/>
          <p:cNvSpPr txBox="1">
            <a:spLocks noGrp="1"/>
          </p:cNvSpPr>
          <p:nvPr>
            <p:ph idx="1"/>
          </p:nvPr>
        </p:nvSpPr>
        <p:spPr>
          <a:xfrm>
            <a:off x="6283941" y="1447800"/>
            <a:ext cx="2679699" cy="5012545"/>
          </a:xfrm>
          <a:prstGeom prst="rect">
            <a:avLst/>
          </a:prstGeom>
        </p:spPr>
        <p:txBody>
          <a:bodyPr lIns="91425" tIns="91425" rIns="91425" bIns="91425" anchor="t" anchorCtr="0">
            <a:noAutofit/>
          </a:bodyPr>
          <a:lstStyle/>
          <a:p>
            <a:pPr lvl="0">
              <a:spcBef>
                <a:spcPts val="0"/>
              </a:spcBef>
              <a:buNone/>
            </a:pPr>
            <a:r>
              <a:rPr lang="en" sz="2000" u="sng" dirty="0" smtClean="0"/>
              <a:t>GRNsight Team</a:t>
            </a:r>
            <a:endParaRPr lang="en-US" sz="2000" u="sng" dirty="0" smtClean="0"/>
          </a:p>
          <a:p>
            <a:pPr lvl="0">
              <a:spcBef>
                <a:spcPts val="0"/>
              </a:spcBef>
              <a:buNone/>
            </a:pPr>
            <a:r>
              <a:rPr lang="en" sz="2000" dirty="0" smtClean="0"/>
              <a:t>Jen </a:t>
            </a:r>
            <a:r>
              <a:rPr lang="en" sz="2000" dirty="0"/>
              <a:t>Shin</a:t>
            </a:r>
          </a:p>
          <a:p>
            <a:pPr lvl="0">
              <a:spcBef>
                <a:spcPts val="0"/>
              </a:spcBef>
              <a:buNone/>
            </a:pPr>
            <a:r>
              <a:rPr lang="en" sz="2000" dirty="0"/>
              <a:t>Eileen </a:t>
            </a:r>
            <a:r>
              <a:rPr lang="en" sz="2000" dirty="0" smtClean="0"/>
              <a:t>Choe</a:t>
            </a:r>
          </a:p>
          <a:p>
            <a:pPr>
              <a:spcBef>
                <a:spcPts val="0"/>
              </a:spcBef>
              <a:buNone/>
            </a:pPr>
            <a:r>
              <a:rPr lang="en" sz="2000" dirty="0"/>
              <a:t>Mihir </a:t>
            </a:r>
            <a:r>
              <a:rPr lang="en" sz="2000" dirty="0" smtClean="0"/>
              <a:t>Samdarshi</a:t>
            </a:r>
          </a:p>
          <a:p>
            <a:pPr lvl="0">
              <a:spcBef>
                <a:spcPts val="0"/>
              </a:spcBef>
              <a:buNone/>
            </a:pPr>
            <a:r>
              <a:rPr lang="en" sz="2000" dirty="0" smtClean="0"/>
              <a:t>Eddie Bachoura</a:t>
            </a:r>
          </a:p>
          <a:p>
            <a:pPr lvl="0">
              <a:spcBef>
                <a:spcPts val="0"/>
              </a:spcBef>
              <a:buNone/>
            </a:pPr>
            <a:r>
              <a:rPr lang="en" sz="2000" dirty="0" smtClean="0"/>
              <a:t>Anu </a:t>
            </a:r>
            <a:r>
              <a:rPr lang="en-US" sz="2000" dirty="0" err="1" smtClean="0"/>
              <a:t>Varshneya</a:t>
            </a:r>
            <a:endParaRPr lang="en" sz="2000" dirty="0"/>
          </a:p>
          <a:p>
            <a:pPr lvl="0">
              <a:spcBef>
                <a:spcPts val="0"/>
              </a:spcBef>
              <a:buNone/>
            </a:pPr>
            <a:endParaRPr sz="1200" dirty="0" smtClean="0"/>
          </a:p>
          <a:p>
            <a:pPr lvl="0">
              <a:spcBef>
                <a:spcPts val="0"/>
              </a:spcBef>
              <a:buNone/>
            </a:pPr>
            <a:r>
              <a:rPr lang="en" sz="2000" u="sng" dirty="0" smtClean="0"/>
              <a:t>GRNmap </a:t>
            </a:r>
            <a:r>
              <a:rPr lang="en" sz="2000" u="sng" dirty="0"/>
              <a:t>Team</a:t>
            </a:r>
          </a:p>
          <a:p>
            <a:pPr lvl="0">
              <a:spcBef>
                <a:spcPts val="0"/>
              </a:spcBef>
              <a:buNone/>
            </a:pPr>
            <a:r>
              <a:rPr lang="en" sz="2000" dirty="0" smtClean="0"/>
              <a:t>Maggie </a:t>
            </a:r>
            <a:r>
              <a:rPr lang="en" sz="2000" dirty="0"/>
              <a:t>O’Neil</a:t>
            </a:r>
          </a:p>
          <a:p>
            <a:pPr lvl="0">
              <a:spcBef>
                <a:spcPts val="0"/>
              </a:spcBef>
              <a:buNone/>
            </a:pPr>
            <a:r>
              <a:rPr lang="en" sz="2000" dirty="0"/>
              <a:t>Brandon </a:t>
            </a:r>
            <a:r>
              <a:rPr lang="en" sz="2000" dirty="0" smtClean="0"/>
              <a:t>Klein</a:t>
            </a:r>
            <a:endParaRPr lang="en-US" sz="2000" dirty="0" smtClean="0"/>
          </a:p>
          <a:p>
            <a:pPr lvl="0">
              <a:spcBef>
                <a:spcPts val="0"/>
              </a:spcBef>
              <a:buNone/>
            </a:pPr>
            <a:r>
              <a:rPr lang="en-US" sz="2000" dirty="0" smtClean="0"/>
              <a:t>Justin Kyle Torres</a:t>
            </a:r>
          </a:p>
          <a:p>
            <a:pPr lvl="0">
              <a:spcBef>
                <a:spcPts val="0"/>
              </a:spcBef>
              <a:buNone/>
            </a:pPr>
            <a:r>
              <a:rPr lang="en-US" sz="2000" dirty="0" smtClean="0"/>
              <a:t>John Lopez</a:t>
            </a:r>
          </a:p>
          <a:p>
            <a:pPr lvl="0">
              <a:spcBef>
                <a:spcPts val="0"/>
              </a:spcBef>
              <a:buNone/>
            </a:pPr>
            <a:endParaRPr lang="en-US" sz="2000" dirty="0" smtClean="0"/>
          </a:p>
          <a:p>
            <a:pPr>
              <a:spcBef>
                <a:spcPts val="0"/>
              </a:spcBef>
              <a:buNone/>
            </a:pPr>
            <a:r>
              <a:rPr lang="en" sz="2000" u="sng" dirty="0"/>
              <a:t>Wet Lab Team</a:t>
            </a:r>
          </a:p>
          <a:p>
            <a:pPr>
              <a:spcBef>
                <a:spcPts val="0"/>
              </a:spcBef>
              <a:buNone/>
            </a:pPr>
            <a:r>
              <a:rPr lang="en" sz="2000" dirty="0" err="1" smtClean="0"/>
              <a:t>Nika</a:t>
            </a:r>
            <a:r>
              <a:rPr lang="en" sz="2000" dirty="0" smtClean="0"/>
              <a:t> </a:t>
            </a:r>
            <a:r>
              <a:rPr lang="en-US" sz="2000" dirty="0" err="1"/>
              <a:t>Vafadari</a:t>
            </a:r>
            <a:endParaRPr lang="en" sz="2000" dirty="0"/>
          </a:p>
          <a:p>
            <a:pPr>
              <a:spcBef>
                <a:spcPts val="0"/>
              </a:spcBef>
              <a:buNone/>
            </a:pPr>
            <a:r>
              <a:rPr lang="en" sz="2000" dirty="0"/>
              <a:t>Katherine </a:t>
            </a:r>
            <a:r>
              <a:rPr lang="en-US" sz="2000" dirty="0" err="1" smtClean="0"/>
              <a:t>Scheker</a:t>
            </a:r>
            <a:endParaRPr lang="en-US" sz="2000" dirty="0" smtClean="0"/>
          </a:p>
          <a:p>
            <a:pPr>
              <a:spcBef>
                <a:spcPts val="0"/>
              </a:spcBef>
              <a:buNone/>
            </a:pPr>
            <a:r>
              <a:rPr lang="en-US" sz="2000" dirty="0" smtClean="0"/>
              <a:t>Nick Collins</a:t>
            </a:r>
          </a:p>
          <a:p>
            <a:pPr lvl="0">
              <a:spcBef>
                <a:spcPts val="0"/>
              </a:spcBef>
              <a:buNone/>
            </a:pPr>
            <a:endParaRPr lang="en" sz="1400" dirty="0"/>
          </a:p>
        </p:txBody>
      </p:sp>
      <p:pic>
        <p:nvPicPr>
          <p:cNvPr id="10" name="Shape 199"/>
          <p:cNvPicPr preferRelativeResize="0"/>
          <p:nvPr/>
        </p:nvPicPr>
        <p:blipFill>
          <a:blip r:embed="rId3">
            <a:alphaModFix/>
          </a:blip>
          <a:stretch>
            <a:fillRect/>
          </a:stretch>
        </p:blipFill>
        <p:spPr>
          <a:xfrm>
            <a:off x="594339" y="1375623"/>
            <a:ext cx="1474227" cy="1432006"/>
          </a:xfrm>
          <a:prstGeom prst="rect">
            <a:avLst/>
          </a:prstGeom>
          <a:noFill/>
          <a:ln>
            <a:noFill/>
          </a:ln>
        </p:spPr>
      </p:pic>
      <p:sp>
        <p:nvSpPr>
          <p:cNvPr id="13" name="Rectangle 12"/>
          <p:cNvSpPr/>
          <p:nvPr/>
        </p:nvSpPr>
        <p:spPr>
          <a:xfrm>
            <a:off x="2234346" y="1484189"/>
            <a:ext cx="4572000" cy="1015663"/>
          </a:xfrm>
          <a:prstGeom prst="rect">
            <a:avLst/>
          </a:prstGeom>
        </p:spPr>
        <p:txBody>
          <a:bodyPr>
            <a:spAutoFit/>
          </a:bodyPr>
          <a:lstStyle/>
          <a:p>
            <a:pPr lvl="0">
              <a:spcBef>
                <a:spcPts val="0"/>
              </a:spcBef>
              <a:buNone/>
            </a:pPr>
            <a:r>
              <a:rPr lang="en" sz="2000" b="1" dirty="0"/>
              <a:t>Loyola Marymount University</a:t>
            </a:r>
          </a:p>
          <a:p>
            <a:pPr lvl="0">
              <a:spcBef>
                <a:spcPts val="0"/>
              </a:spcBef>
              <a:buNone/>
            </a:pPr>
            <a:r>
              <a:rPr lang="en" sz="2000" dirty="0"/>
              <a:t>Dr. Kam D. </a:t>
            </a:r>
            <a:r>
              <a:rPr lang="en" sz="2000" dirty="0" err="1"/>
              <a:t>Dahlquist</a:t>
            </a:r>
            <a:endParaRPr lang="en" sz="2000" dirty="0"/>
          </a:p>
          <a:p>
            <a:pPr lvl="0">
              <a:spcBef>
                <a:spcPts val="0"/>
              </a:spcBef>
              <a:buNone/>
            </a:pPr>
            <a:r>
              <a:rPr lang="en" sz="2000" dirty="0"/>
              <a:t>Dr. John David N. </a:t>
            </a:r>
            <a:r>
              <a:rPr lang="en" sz="2000" smtClean="0"/>
              <a:t>Dionisio</a:t>
            </a:r>
            <a:endParaRPr lang="en" sz="2000" dirty="0"/>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l="16389" t="23148" r="12361" b="7407"/>
          <a:stretch/>
        </p:blipFill>
        <p:spPr>
          <a:xfrm>
            <a:off x="1041400" y="3082168"/>
            <a:ext cx="4350015" cy="3179836"/>
          </a:xfrm>
          <a:prstGeom prst="rect">
            <a:avLst/>
          </a:prstGeom>
          <a:ln w="31750">
            <a:solidFill>
              <a:schemeClr val="accent1"/>
            </a:solidFill>
          </a:ln>
        </p:spPr>
      </p:pic>
    </p:spTree>
    <p:extLst>
      <p:ext uri="{BB962C8B-B14F-4D97-AF65-F5344CB8AC3E}">
        <p14:creationId xmlns:p14="http://schemas.microsoft.com/office/powerpoint/2010/main" val="266096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tx1"/>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solidFill>
                  <a:schemeClr val="bg1">
                    <a:lumMod val="50000"/>
                  </a:schemeClr>
                </a:solidFill>
              </a:rPr>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536111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a:xfrm>
            <a:off x="457200" y="720997"/>
            <a:ext cx="8337349" cy="990600"/>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A gene regulatory </a:t>
            </a:r>
            <a:r>
              <a:rPr lang="en-US" sz="2800" b="1" dirty="0" smtClean="0"/>
              <a:t>network (GRN) </a:t>
            </a:r>
            <a:r>
              <a:rPr lang="en-US" sz="2800" b="1" dirty="0"/>
              <a:t>controls the level of expression of genes and proteins</a:t>
            </a:r>
            <a:endParaRPr lang="en-US" altLang="en-US" sz="2800" b="1" dirty="0" smtClean="0">
              <a:solidFill>
                <a:srgbClr val="16693F"/>
              </a:solidFill>
            </a:endParaRPr>
          </a:p>
        </p:txBody>
      </p:sp>
      <p:sp>
        <p:nvSpPr>
          <p:cNvPr id="8" name="Content Placeholder 7"/>
          <p:cNvSpPr>
            <a:spLocks noGrp="1"/>
          </p:cNvSpPr>
          <p:nvPr>
            <p:ph idx="1"/>
          </p:nvPr>
        </p:nvSpPr>
        <p:spPr>
          <a:xfrm>
            <a:off x="3956329" y="1899461"/>
            <a:ext cx="5025514" cy="4102286"/>
          </a:xfrm>
        </p:spPr>
        <p:txBody>
          <a:bodyPr>
            <a:noAutofit/>
          </a:bodyPr>
          <a:lstStyle/>
          <a:p>
            <a:r>
              <a:rPr lang="en-US" sz="2800" dirty="0" smtClean="0"/>
              <a:t>Transcription factors </a:t>
            </a:r>
            <a:r>
              <a:rPr lang="en-US" sz="2800" b="1" dirty="0" smtClean="0"/>
              <a:t>activate</a:t>
            </a:r>
            <a:r>
              <a:rPr lang="en-US" sz="2800" dirty="0" smtClean="0"/>
              <a:t> </a:t>
            </a:r>
            <a:r>
              <a:rPr lang="en-US" sz="2800" dirty="0"/>
              <a:t>or </a:t>
            </a:r>
            <a:r>
              <a:rPr lang="en-US" sz="2800" b="1" dirty="0"/>
              <a:t>repress</a:t>
            </a:r>
            <a:r>
              <a:rPr lang="en-US" sz="2800" dirty="0"/>
              <a:t> expression</a:t>
            </a:r>
            <a:r>
              <a:rPr lang="en-US" sz="2800" dirty="0" smtClean="0"/>
              <a:t>.</a:t>
            </a:r>
          </a:p>
          <a:p>
            <a:r>
              <a:rPr lang="en-US" sz="2800" dirty="0"/>
              <a:t>To understand GRNs we want to quantify the </a:t>
            </a:r>
            <a:r>
              <a:rPr lang="en-US" sz="2800" b="1" dirty="0"/>
              <a:t>weight values</a:t>
            </a:r>
            <a:r>
              <a:rPr lang="en-US" sz="2800" dirty="0"/>
              <a:t> of these regulatory </a:t>
            </a:r>
            <a:r>
              <a:rPr lang="en-US" sz="2800" dirty="0" smtClean="0"/>
              <a:t>relationships</a:t>
            </a:r>
            <a:endParaRPr lang="en-US" sz="2800" b="1" dirty="0" smtClean="0"/>
          </a:p>
        </p:txBody>
      </p:sp>
      <p:pic>
        <p:nvPicPr>
          <p:cNvPr id="11" name="Shape 76"/>
          <p:cNvPicPr preferRelativeResize="0">
            <a:picLocks noChangeAspect="1"/>
          </p:cNvPicPr>
          <p:nvPr/>
        </p:nvPicPr>
        <p:blipFill rotWithShape="1">
          <a:blip r:embed="rId3">
            <a:alphaModFix/>
          </a:blip>
          <a:srcRect l="6976"/>
          <a:stretch/>
        </p:blipFill>
        <p:spPr>
          <a:xfrm>
            <a:off x="0" y="2072177"/>
            <a:ext cx="4019829" cy="3612197"/>
          </a:xfrm>
          <a:prstGeom prst="rect">
            <a:avLst/>
          </a:prstGeom>
          <a:noFill/>
          <a:ln>
            <a:noFill/>
          </a:ln>
        </p:spPr>
      </p:pic>
      <p:sp>
        <p:nvSpPr>
          <p:cNvPr id="12" name="Shape 78"/>
          <p:cNvSpPr txBox="1">
            <a:spLocks noChangeAspect="1"/>
          </p:cNvSpPr>
          <p:nvPr/>
        </p:nvSpPr>
        <p:spPr>
          <a:xfrm>
            <a:off x="115761" y="3075174"/>
            <a:ext cx="1447739" cy="513607"/>
          </a:xfrm>
          <a:prstGeom prst="rect">
            <a:avLst/>
          </a:prstGeom>
          <a:noFill/>
          <a:ln>
            <a:noFill/>
          </a:ln>
        </p:spPr>
        <p:txBody>
          <a:bodyPr lIns="91425" tIns="91425" rIns="91425" bIns="91425" anchor="t" anchorCtr="0">
            <a:noAutofit/>
          </a:bodyPr>
          <a:lstStyle/>
          <a:p>
            <a:pPr lvl="0">
              <a:spcBef>
                <a:spcPts val="0"/>
              </a:spcBef>
              <a:buNone/>
            </a:pPr>
            <a:r>
              <a:rPr lang="en" sz="1400" b="1" dirty="0"/>
              <a:t>Transcription</a:t>
            </a:r>
            <a:endParaRPr lang="en" b="1" dirty="0"/>
          </a:p>
        </p:txBody>
      </p:sp>
      <p:sp>
        <p:nvSpPr>
          <p:cNvPr id="13" name="Shape 79"/>
          <p:cNvSpPr txBox="1">
            <a:spLocks noChangeAspect="1"/>
          </p:cNvSpPr>
          <p:nvPr/>
        </p:nvSpPr>
        <p:spPr>
          <a:xfrm>
            <a:off x="2020875" y="3357491"/>
            <a:ext cx="1095623"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mRNA</a:t>
            </a:r>
          </a:p>
        </p:txBody>
      </p:sp>
      <p:sp>
        <p:nvSpPr>
          <p:cNvPr id="20" name="Shape 80"/>
          <p:cNvSpPr txBox="1">
            <a:spLocks noChangeAspect="1"/>
          </p:cNvSpPr>
          <p:nvPr/>
        </p:nvSpPr>
        <p:spPr>
          <a:xfrm>
            <a:off x="2020875" y="4599712"/>
            <a:ext cx="132376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Protein</a:t>
            </a:r>
            <a:endParaRPr lang="en" b="1" dirty="0"/>
          </a:p>
        </p:txBody>
      </p:sp>
      <p:sp>
        <p:nvSpPr>
          <p:cNvPr id="22" name="Shape 81"/>
          <p:cNvSpPr txBox="1">
            <a:spLocks noChangeAspect="1"/>
          </p:cNvSpPr>
          <p:nvPr/>
        </p:nvSpPr>
        <p:spPr>
          <a:xfrm>
            <a:off x="2020875" y="2754791"/>
            <a:ext cx="973151"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DNA</a:t>
            </a:r>
          </a:p>
        </p:txBody>
      </p:sp>
      <p:sp>
        <p:nvSpPr>
          <p:cNvPr id="23" name="Shape 82"/>
          <p:cNvSpPr txBox="1">
            <a:spLocks noChangeAspect="1"/>
          </p:cNvSpPr>
          <p:nvPr/>
        </p:nvSpPr>
        <p:spPr>
          <a:xfrm>
            <a:off x="277516" y="3838824"/>
            <a:ext cx="1743358" cy="542948"/>
          </a:xfrm>
          <a:prstGeom prst="rect">
            <a:avLst/>
          </a:prstGeom>
          <a:noFill/>
          <a:ln>
            <a:noFill/>
          </a:ln>
        </p:spPr>
        <p:txBody>
          <a:bodyPr lIns="91425" tIns="91425" rIns="91425" bIns="91425" anchor="t" anchorCtr="0">
            <a:noAutofit/>
          </a:bodyPr>
          <a:lstStyle/>
          <a:p>
            <a:pPr lvl="0" rtl="0">
              <a:spcBef>
                <a:spcPts val="0"/>
              </a:spcBef>
              <a:buNone/>
            </a:pPr>
            <a:r>
              <a:rPr lang="en" sz="1400" b="1" dirty="0"/>
              <a:t>Translation</a:t>
            </a:r>
          </a:p>
        </p:txBody>
      </p:sp>
      <p:sp>
        <p:nvSpPr>
          <p:cNvPr id="3" name="TextBox 2"/>
          <p:cNvSpPr txBox="1"/>
          <p:nvPr/>
        </p:nvSpPr>
        <p:spPr>
          <a:xfrm>
            <a:off x="282153" y="5778981"/>
            <a:ext cx="3327249" cy="646331"/>
          </a:xfrm>
          <a:prstGeom prst="rect">
            <a:avLst/>
          </a:prstGeom>
          <a:noFill/>
        </p:spPr>
        <p:txBody>
          <a:bodyPr wrap="square" rtlCol="0">
            <a:spAutoFit/>
          </a:bodyPr>
          <a:lstStyle/>
          <a:p>
            <a:r>
              <a:rPr lang="en-US" b="1" dirty="0" smtClean="0"/>
              <a:t>Gene regulatory process</a:t>
            </a:r>
          </a:p>
          <a:p>
            <a:r>
              <a:rPr lang="en-US" b="1" dirty="0" smtClean="0"/>
              <a:t>(Freeman, 2002)</a:t>
            </a:r>
            <a:endParaRPr lang="en-US" b="1" dirty="0"/>
          </a:p>
        </p:txBody>
      </p:sp>
      <p:pic>
        <p:nvPicPr>
          <p:cNvPr id="14" name="Shape 77"/>
          <p:cNvPicPr preferRelativeResize="0"/>
          <p:nvPr/>
        </p:nvPicPr>
        <p:blipFill>
          <a:blip r:embed="rId4">
            <a:alphaModFix/>
          </a:blip>
          <a:stretch>
            <a:fillRect/>
          </a:stretch>
        </p:blipFill>
        <p:spPr>
          <a:xfrm>
            <a:off x="4184474" y="4868721"/>
            <a:ext cx="4369451" cy="1631306"/>
          </a:xfrm>
          <a:prstGeom prst="rect">
            <a:avLst/>
          </a:prstGeom>
          <a:noFill/>
          <a:ln>
            <a:noFill/>
          </a:ln>
        </p:spPr>
      </p:pic>
    </p:spTree>
    <p:extLst>
      <p:ext uri="{BB962C8B-B14F-4D97-AF65-F5344CB8AC3E}">
        <p14:creationId xmlns:p14="http://schemas.microsoft.com/office/powerpoint/2010/main" val="2246338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4"/>
          <a:srcRect r="10200"/>
          <a:stretch/>
        </p:blipFill>
        <p:spPr>
          <a:xfrm>
            <a:off x="5695766" y="1181903"/>
            <a:ext cx="2724459" cy="1147077"/>
          </a:xfrm>
          <a:prstGeom prst="rect">
            <a:avLst/>
          </a:prstGeom>
        </p:spPr>
      </p:pic>
      <p:sp>
        <p:nvSpPr>
          <p:cNvPr id="2" name="Title 1"/>
          <p:cNvSpPr>
            <a:spLocks noGrp="1"/>
          </p:cNvSpPr>
          <p:nvPr>
            <p:ph type="title"/>
          </p:nvPr>
        </p:nvSpPr>
        <p:spPr>
          <a:xfrm>
            <a:off x="457684" y="870021"/>
            <a:ext cx="8229600" cy="990600"/>
          </a:xfrm>
        </p:spPr>
        <p:txBody>
          <a:bodyPr>
            <a:noAutofit/>
          </a:bodyPr>
          <a:lstStyle/>
          <a:p>
            <a:r>
              <a:rPr lang="en-US" sz="2800" b="1" dirty="0" smtClean="0"/>
              <a:t>GRNmap models the dynamics of GRNs to estimate weight parameters (</a:t>
            </a:r>
            <a:r>
              <a:rPr lang="en-US" sz="2800" b="1" i="1" dirty="0" smtClean="0"/>
              <a:t>w</a:t>
            </a:r>
            <a:r>
              <a:rPr lang="en-US" sz="2800" b="1" dirty="0" smtClean="0"/>
              <a:t>)</a:t>
            </a:r>
            <a:r>
              <a:rPr lang="en-US" sz="3600" dirty="0"/>
              <a:t/>
            </a:r>
            <a:br>
              <a:rPr lang="en-US" sz="3600" dirty="0"/>
            </a:br>
            <a:endParaRPr lang="en-US" sz="3600" dirty="0"/>
          </a:p>
        </p:txBody>
      </p:sp>
      <p:sp>
        <p:nvSpPr>
          <p:cNvPr id="3" name="Content Placeholder 2"/>
          <p:cNvSpPr>
            <a:spLocks noGrp="1"/>
          </p:cNvSpPr>
          <p:nvPr>
            <p:ph idx="1"/>
          </p:nvPr>
        </p:nvSpPr>
        <p:spPr>
          <a:xfrm>
            <a:off x="239297" y="2209745"/>
            <a:ext cx="8666373" cy="2374593"/>
          </a:xfrm>
        </p:spPr>
        <p:txBody>
          <a:bodyPr>
            <a:normAutofit/>
          </a:bodyPr>
          <a:lstStyle/>
          <a:p>
            <a:r>
              <a:rPr lang="en-US" sz="2800" dirty="0"/>
              <a:t>Magnitude of weights represent the influence of the transcription factor on its target </a:t>
            </a:r>
            <a:r>
              <a:rPr lang="en-US" sz="2800" dirty="0" smtClean="0"/>
              <a:t>gene.</a:t>
            </a:r>
            <a:endParaRPr lang="en-US" sz="2800" dirty="0"/>
          </a:p>
          <a:p>
            <a:pPr lvl="0"/>
            <a:r>
              <a:rPr lang="en-US" sz="2800" b="1" dirty="0" smtClean="0"/>
              <a:t>Positive</a:t>
            </a:r>
            <a:r>
              <a:rPr lang="en-US" sz="2800" dirty="0" smtClean="0"/>
              <a:t> </a:t>
            </a:r>
            <a:r>
              <a:rPr lang="en-US" sz="2800" dirty="0"/>
              <a:t>weights </a:t>
            </a:r>
            <a:r>
              <a:rPr lang="en-US" sz="2800" dirty="0" smtClean="0"/>
              <a:t>= </a:t>
            </a:r>
            <a:r>
              <a:rPr lang="en-US" sz="2800" b="1" dirty="0" smtClean="0"/>
              <a:t>activation</a:t>
            </a:r>
            <a:r>
              <a:rPr lang="en-US" sz="2800" dirty="0" smtClean="0"/>
              <a:t> </a:t>
            </a:r>
            <a:r>
              <a:rPr lang="en-US" sz="2800" dirty="0"/>
              <a:t>of gene expression.</a:t>
            </a:r>
          </a:p>
          <a:p>
            <a:pPr lvl="0"/>
            <a:r>
              <a:rPr lang="en-US" sz="2800" b="1" dirty="0"/>
              <a:t>Negative</a:t>
            </a:r>
            <a:r>
              <a:rPr lang="en-US" sz="2800" dirty="0"/>
              <a:t> weights </a:t>
            </a:r>
            <a:r>
              <a:rPr lang="en-US" sz="2800" dirty="0" smtClean="0"/>
              <a:t>= </a:t>
            </a:r>
            <a:r>
              <a:rPr lang="en-US" sz="2800" b="1" dirty="0" smtClean="0"/>
              <a:t>repression</a:t>
            </a:r>
            <a:r>
              <a:rPr lang="en-US" sz="2800" dirty="0" smtClean="0"/>
              <a:t> </a:t>
            </a:r>
            <a:r>
              <a:rPr lang="en-US" sz="2800" dirty="0"/>
              <a:t>of gene expression.</a:t>
            </a:r>
            <a:endParaRPr lang="en" sz="2800" dirty="0"/>
          </a:p>
          <a:p>
            <a:pPr lvl="0"/>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52460227"/>
              </p:ext>
            </p:extLst>
          </p:nvPr>
        </p:nvGraphicFramePr>
        <p:xfrm>
          <a:off x="1407058" y="4450085"/>
          <a:ext cx="6330850" cy="1567042"/>
        </p:xfrm>
        <a:graphic>
          <a:graphicData uri="http://schemas.openxmlformats.org/presentationml/2006/ole">
            <mc:AlternateContent xmlns:mc="http://schemas.openxmlformats.org/markup-compatibility/2006">
              <mc:Choice xmlns:v="urn:schemas-microsoft-com:vml" Requires="v">
                <p:oleObj spid="_x0000_s7419" name="Equation" r:id="rId5" imgW="2870200" imgH="711200" progId="Equation.3">
                  <p:embed/>
                </p:oleObj>
              </mc:Choice>
              <mc:Fallback>
                <p:oleObj name="Equation" r:id="rId5" imgW="2870200" imgH="71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8" y="4450085"/>
                        <a:ext cx="6330850" cy="1567042"/>
                      </a:xfrm>
                      <a:prstGeom prst="rect">
                        <a:avLst/>
                      </a:prstGeom>
                      <a:noFill/>
                      <a:ln>
                        <a:noFill/>
                      </a:ln>
                    </p:spPr>
                  </p:pic>
                </p:oleObj>
              </mc:Fallback>
            </mc:AlternateContent>
          </a:graphicData>
        </a:graphic>
      </p:graphicFrame>
      <p:sp>
        <p:nvSpPr>
          <p:cNvPr id="26" name="TextBox 25"/>
          <p:cNvSpPr txBox="1"/>
          <p:nvPr/>
        </p:nvSpPr>
        <p:spPr>
          <a:xfrm>
            <a:off x="2851499" y="6017127"/>
            <a:ext cx="3441968" cy="369332"/>
          </a:xfrm>
          <a:prstGeom prst="rect">
            <a:avLst/>
          </a:prstGeom>
          <a:noFill/>
        </p:spPr>
        <p:txBody>
          <a:bodyPr wrap="none" rtlCol="0">
            <a:spAutoFit/>
          </a:bodyPr>
          <a:lstStyle/>
          <a:p>
            <a:r>
              <a:rPr lang="en-US" b="1" dirty="0" smtClean="0"/>
              <a:t>GRNmap differential equation</a:t>
            </a:r>
            <a:endParaRPr lang="en-US" b="1" dirty="0"/>
          </a:p>
        </p:txBody>
      </p:sp>
      <p:sp>
        <p:nvSpPr>
          <p:cNvPr id="8" name="Oval 7">
            <a:extLst>
              <a:ext uri="{FF2B5EF4-FFF2-40B4-BE49-F238E27FC236}">
                <a16:creationId xmlns:lc="http://schemas.openxmlformats.org/drawingml/2006/lockedCanvas" xmlns:a16="http://schemas.microsoft.com/office/drawing/2014/main" xmlns="" id="{FC5C4FF0-357E-8048-BD63-2526883EAC2E}"/>
              </a:ext>
            </a:extLst>
          </p:cNvPr>
          <p:cNvSpPr/>
          <p:nvPr/>
        </p:nvSpPr>
        <p:spPr>
          <a:xfrm>
            <a:off x="4461687" y="5205924"/>
            <a:ext cx="464466" cy="4542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1088208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8" y="678868"/>
            <a:ext cx="8229600" cy="990600"/>
          </a:xfrm>
        </p:spPr>
        <p:txBody>
          <a:bodyPr>
            <a:noAutofit/>
          </a:bodyPr>
          <a:lstStyle/>
          <a:p>
            <a:r>
              <a:rPr lang="en-US" sz="2800" b="1" dirty="0"/>
              <a:t>GRNmap outputs Excel spreadsheets, with estimated weight parameters </a:t>
            </a:r>
          </a:p>
        </p:txBody>
      </p:sp>
      <p:sp>
        <p:nvSpPr>
          <p:cNvPr id="7" name="TextBox 6"/>
          <p:cNvSpPr txBox="1"/>
          <p:nvPr/>
        </p:nvSpPr>
        <p:spPr>
          <a:xfrm>
            <a:off x="1339611" y="6075340"/>
            <a:ext cx="6450274" cy="369332"/>
          </a:xfrm>
          <a:prstGeom prst="rect">
            <a:avLst/>
          </a:prstGeom>
          <a:noFill/>
        </p:spPr>
        <p:txBody>
          <a:bodyPr wrap="square" rtlCol="0">
            <a:spAutoFit/>
          </a:bodyPr>
          <a:lstStyle/>
          <a:p>
            <a:r>
              <a:rPr lang="en-US" b="1" dirty="0" smtClean="0"/>
              <a:t>21 gene, 31 edge weighted network output from GRNmap</a:t>
            </a:r>
            <a:endParaRPr lang="en-US" b="1" dirty="0"/>
          </a:p>
        </p:txBody>
      </p:sp>
      <p:grpSp>
        <p:nvGrpSpPr>
          <p:cNvPr id="14" name="Group 13"/>
          <p:cNvGrpSpPr/>
          <p:nvPr/>
        </p:nvGrpSpPr>
        <p:grpSpPr>
          <a:xfrm>
            <a:off x="262631" y="2231574"/>
            <a:ext cx="8557751" cy="3225439"/>
            <a:chOff x="262631" y="2231574"/>
            <a:chExt cx="8557751" cy="3225439"/>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9114" y="2231574"/>
              <a:ext cx="8511268" cy="2872349"/>
            </a:xfrm>
            <a:prstGeom prst="rect">
              <a:avLst/>
            </a:prstGeom>
            <a:ln w="38100">
              <a:solidFill>
                <a:schemeClr val="accent1"/>
              </a:solidFill>
            </a:ln>
          </p:spPr>
        </p:pic>
        <p:sp>
          <p:nvSpPr>
            <p:cNvPr id="13" name="Rectangle 12"/>
            <p:cNvSpPr/>
            <p:nvPr/>
          </p:nvSpPr>
          <p:spPr>
            <a:xfrm>
              <a:off x="262631" y="5108613"/>
              <a:ext cx="926160"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xlsx</a:t>
              </a:r>
              <a:endParaRPr lang="en-US" sz="2600" dirty="0"/>
            </a:p>
          </p:txBody>
        </p:sp>
      </p:grpSp>
      <p:grpSp>
        <p:nvGrpSpPr>
          <p:cNvPr id="16" name="Group 15"/>
          <p:cNvGrpSpPr/>
          <p:nvPr/>
        </p:nvGrpSpPr>
        <p:grpSpPr>
          <a:xfrm>
            <a:off x="1482082" y="1796063"/>
            <a:ext cx="5673440" cy="4093315"/>
            <a:chOff x="1753887" y="1326255"/>
            <a:chExt cx="5673440" cy="4093315"/>
          </a:xfrm>
        </p:grpSpPr>
        <p:sp>
          <p:nvSpPr>
            <p:cNvPr id="10" name="Rectangle 9"/>
            <p:cNvSpPr/>
            <p:nvPr/>
          </p:nvSpPr>
          <p:spPr>
            <a:xfrm>
              <a:off x="1753887" y="5001473"/>
              <a:ext cx="1745581" cy="418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graphml</a:t>
              </a:r>
              <a:endParaRPr lang="en-US" sz="2600" dirty="0"/>
            </a:p>
          </p:txBody>
        </p:sp>
        <p:pic>
          <p:nvPicPr>
            <p:cNvPr id="15" name="Picture 14"/>
            <p:cNvPicPr>
              <a:picLocks noChangeAspect="1"/>
            </p:cNvPicPr>
            <p:nvPr/>
          </p:nvPicPr>
          <p:blipFill rotWithShape="1">
            <a:blip r:embed="rId4" cstate="email">
              <a:extLst>
                <a:ext uri="{28A0092B-C50C-407E-A947-70E740481C1C}">
                  <a14:useLocalDpi xmlns:a14="http://schemas.microsoft.com/office/drawing/2010/main" val="0"/>
                </a:ext>
              </a:extLst>
            </a:blip>
            <a:srcRect l="845" b="13355"/>
            <a:stretch/>
          </p:blipFill>
          <p:spPr>
            <a:xfrm>
              <a:off x="1776312" y="1326255"/>
              <a:ext cx="5651015" cy="3659102"/>
            </a:xfrm>
            <a:prstGeom prst="rect">
              <a:avLst/>
            </a:prstGeom>
            <a:ln w="31750">
              <a:solidFill>
                <a:schemeClr val="accent1"/>
              </a:solidFill>
            </a:ln>
          </p:spPr>
        </p:pic>
      </p:grpSp>
      <p:grpSp>
        <p:nvGrpSpPr>
          <p:cNvPr id="8" name="Group 7"/>
          <p:cNvGrpSpPr/>
          <p:nvPr/>
        </p:nvGrpSpPr>
        <p:grpSpPr>
          <a:xfrm>
            <a:off x="5648170" y="1746585"/>
            <a:ext cx="1507352" cy="4265255"/>
            <a:chOff x="5747525" y="1772697"/>
            <a:chExt cx="1507352" cy="4265255"/>
          </a:xfrm>
        </p:grpSpPr>
        <p:pic>
          <p:nvPicPr>
            <p:cNvPr id="4" name="Picture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81502" y="1772697"/>
              <a:ext cx="1473375" cy="3893332"/>
            </a:xfrm>
            <a:prstGeom prst="rect">
              <a:avLst/>
            </a:prstGeom>
            <a:ln w="31750">
              <a:solidFill>
                <a:schemeClr val="accent1"/>
              </a:solidFill>
            </a:ln>
          </p:spPr>
        </p:pic>
        <p:sp>
          <p:nvSpPr>
            <p:cNvPr id="5" name="Rectangle 4"/>
            <p:cNvSpPr/>
            <p:nvPr/>
          </p:nvSpPr>
          <p:spPr>
            <a:xfrm>
              <a:off x="5747525" y="5689552"/>
              <a:ext cx="773847" cy="348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a:t>
              </a:r>
              <a:r>
                <a:rPr lang="en-US" sz="2600" dirty="0" err="1" smtClean="0"/>
                <a:t>sif</a:t>
              </a:r>
              <a:endParaRPr lang="en-US" sz="2600" dirty="0"/>
            </a:p>
          </p:txBody>
        </p:sp>
      </p:grpSp>
    </p:spTree>
    <p:extLst>
      <p:ext uri="{BB962C8B-B14F-4D97-AF65-F5344CB8AC3E}">
        <p14:creationId xmlns:p14="http://schemas.microsoft.com/office/powerpoint/2010/main" val="171631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4"/>
          <p:cNvSpPr txBox="1">
            <a:spLocks noGrp="1"/>
          </p:cNvSpPr>
          <p:nvPr>
            <p:ph idx="1"/>
          </p:nvPr>
        </p:nvSpPr>
        <p:spPr>
          <a:xfrm>
            <a:off x="292100" y="1600200"/>
            <a:ext cx="8394700" cy="4876800"/>
          </a:xfrm>
          <a:prstGeom prst="rect">
            <a:avLst/>
          </a:prstGeom>
        </p:spPr>
        <p:txBody>
          <a:bodyPr lIns="91425" tIns="91425" rIns="91425" bIns="91425" anchor="t" anchorCtr="0">
            <a:noAutofit/>
          </a:bodyPr>
          <a:lstStyle/>
          <a:p>
            <a:pPr marL="571500" lvl="0" indent="-342900" rtl="0">
              <a:spcBef>
                <a:spcPts val="1000"/>
              </a:spcBef>
              <a:spcAft>
                <a:spcPts val="1000"/>
              </a:spcAft>
              <a:buFont typeface="Arial"/>
              <a:buChar char="•"/>
            </a:pPr>
            <a:r>
              <a:rPr lang="en" b="1" dirty="0">
                <a:solidFill>
                  <a:schemeClr val="bg1">
                    <a:lumMod val="50000"/>
                  </a:schemeClr>
                </a:solidFill>
              </a:rPr>
              <a:t>Gene regulatory networks (GRNs) consist of genes, transcription factors, and the regulatory relationships between them.</a:t>
            </a:r>
          </a:p>
          <a:p>
            <a:pPr marL="571500" lvl="0" indent="-342900" rtl="0">
              <a:spcBef>
                <a:spcPts val="0"/>
              </a:spcBef>
              <a:spcAft>
                <a:spcPts val="1000"/>
              </a:spcAft>
              <a:buFont typeface="Arial"/>
              <a:buChar char="•"/>
            </a:pPr>
            <a:r>
              <a:rPr lang="en" b="1" dirty="0"/>
              <a:t>GRNsight is an open source web application and service for visualizing models of gene regulatory networks.</a:t>
            </a:r>
          </a:p>
          <a:p>
            <a:pPr marL="571500" lvl="0" indent="-342900">
              <a:spcBef>
                <a:spcPts val="0"/>
              </a:spcBef>
              <a:spcAft>
                <a:spcPts val="1000"/>
              </a:spcAft>
              <a:buFont typeface="Arial"/>
              <a:buChar char="•"/>
            </a:pPr>
            <a:r>
              <a:rPr lang="en-US" b="1" dirty="0">
                <a:solidFill>
                  <a:schemeClr val="bg1">
                    <a:lumMod val="50000"/>
                  </a:schemeClr>
                </a:solidFill>
              </a:rPr>
              <a:t>In </a:t>
            </a:r>
            <a:r>
              <a:rPr lang="en-US" b="1" dirty="0" err="1">
                <a:solidFill>
                  <a:schemeClr val="bg1">
                    <a:lumMod val="50000"/>
                  </a:schemeClr>
                </a:solidFill>
              </a:rPr>
              <a:t>GRNsight</a:t>
            </a:r>
            <a:r>
              <a:rPr lang="en-US" b="1" dirty="0">
                <a:solidFill>
                  <a:schemeClr val="bg1">
                    <a:lumMod val="50000"/>
                  </a:schemeClr>
                </a:solidFill>
              </a:rPr>
              <a:t> </a:t>
            </a:r>
            <a:r>
              <a:rPr lang="en" b="1" dirty="0">
                <a:solidFill>
                  <a:schemeClr val="bg1">
                    <a:lumMod val="50000"/>
                  </a:schemeClr>
                </a:solidFill>
              </a:rPr>
              <a:t>version 3.0</a:t>
            </a:r>
            <a:r>
              <a:rPr lang="en-US" b="1" dirty="0">
                <a:solidFill>
                  <a:schemeClr val="bg1">
                    <a:lumMod val="50000"/>
                  </a:schemeClr>
                </a:solidFill>
              </a:rPr>
              <a:t>, grid layout function </a:t>
            </a:r>
            <a:r>
              <a:rPr lang="en-US" b="1" dirty="0" smtClean="0">
                <a:solidFill>
                  <a:schemeClr val="bg1">
                    <a:lumMod val="50000"/>
                  </a:schemeClr>
                </a:solidFill>
              </a:rPr>
              <a:t>was </a:t>
            </a:r>
            <a:r>
              <a:rPr lang="en-US" b="1" dirty="0">
                <a:solidFill>
                  <a:schemeClr val="bg1">
                    <a:lumMod val="50000"/>
                  </a:schemeClr>
                </a:solidFill>
              </a:rPr>
              <a:t>implemented</a:t>
            </a:r>
            <a:r>
              <a:rPr lang="en-US" b="1" dirty="0" smtClean="0">
                <a:solidFill>
                  <a:schemeClr val="bg1">
                    <a:lumMod val="50000"/>
                  </a:schemeClr>
                </a:solidFill>
              </a:rPr>
              <a:t>.</a:t>
            </a:r>
            <a:endParaRPr lang="en" b="1" dirty="0">
              <a:solidFill>
                <a:schemeClr val="bg1">
                  <a:lumMod val="50000"/>
                </a:schemeClr>
              </a:solidFill>
            </a:endParaRPr>
          </a:p>
        </p:txBody>
      </p:sp>
      <p:sp>
        <p:nvSpPr>
          <p:cNvPr id="3" name="Title 1"/>
          <p:cNvSpPr>
            <a:spLocks noGrp="1"/>
          </p:cNvSpPr>
          <p:nvPr>
            <p:ph type="title"/>
          </p:nvPr>
        </p:nvSpPr>
        <p:spPr>
          <a:xfrm>
            <a:off x="457200" y="533400"/>
            <a:ext cx="8229600" cy="990600"/>
          </a:xfrm>
        </p:spPr>
        <p:txBody>
          <a:bodyPr/>
          <a:lstStyle/>
          <a:p>
            <a:r>
              <a:rPr lang="en-US" sz="2800" b="1" dirty="0" smtClean="0"/>
              <a:t>Outline</a:t>
            </a:r>
            <a:endParaRPr lang="en-US" sz="2800" b="1" dirty="0"/>
          </a:p>
        </p:txBody>
      </p:sp>
    </p:spTree>
    <p:extLst>
      <p:ext uri="{BB962C8B-B14F-4D97-AF65-F5344CB8AC3E}">
        <p14:creationId xmlns:p14="http://schemas.microsoft.com/office/powerpoint/2010/main" val="205811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963" y="525435"/>
            <a:ext cx="8369329" cy="990600"/>
          </a:xfrm>
        </p:spPr>
        <p:txBody>
          <a:bodyPr>
            <a:noAutofit/>
          </a:bodyPr>
          <a:lstStyle/>
          <a:p>
            <a:r>
              <a:rPr lang="en-US" sz="2800" b="1" dirty="0" smtClean="0"/>
              <a:t>GRNsight automatically produces visualizations of weighted networks from adjacency matrix inputs</a:t>
            </a:r>
            <a:endParaRPr lang="en-US" sz="2800" b="1" dirty="0"/>
          </a:p>
        </p:txBody>
      </p:sp>
      <p:sp>
        <p:nvSpPr>
          <p:cNvPr id="4" name="Rectangle 3"/>
          <p:cNvSpPr/>
          <p:nvPr/>
        </p:nvSpPr>
        <p:spPr>
          <a:xfrm>
            <a:off x="7165303" y="2670937"/>
            <a:ext cx="1776989" cy="25471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8465221" y="4862546"/>
            <a:ext cx="411424" cy="0"/>
          </a:xfrm>
          <a:prstGeom prst="straightConnector1">
            <a:avLst/>
          </a:prstGeom>
          <a:ln>
            <a:solidFill>
              <a:srgbClr val="9C9C9C"/>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098398" y="3951854"/>
            <a:ext cx="733647" cy="0"/>
          </a:xfrm>
          <a:prstGeom prst="straightConnector1">
            <a:avLst/>
          </a:prstGeom>
          <a:ln w="57150">
            <a:solidFill>
              <a:srgbClr val="C51789"/>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58433" y="4311491"/>
            <a:ext cx="673612" cy="174894"/>
            <a:chOff x="294155" y="3370522"/>
            <a:chExt cx="733647" cy="260499"/>
          </a:xfrm>
        </p:grpSpPr>
        <p:cxnSp>
          <p:nvCxnSpPr>
            <p:cNvPr id="8" name="Straight Arrow Connector 7"/>
            <p:cNvCxnSpPr/>
            <p:nvPr/>
          </p:nvCxnSpPr>
          <p:spPr>
            <a:xfrm>
              <a:off x="294155" y="3500771"/>
              <a:ext cx="733647" cy="0"/>
            </a:xfrm>
            <a:prstGeom prst="straightConnector1">
              <a:avLst/>
            </a:prstGeom>
            <a:ln w="57150">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15403" y="3370522"/>
              <a:ext cx="0" cy="260499"/>
            </a:xfrm>
            <a:prstGeom prst="straightConnector1">
              <a:avLst/>
            </a:prstGeom>
            <a:ln w="57150" cap="rnd">
              <a:solidFill>
                <a:srgbClr val="05CDD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157115" y="3772197"/>
            <a:ext cx="941283"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activation</a:t>
            </a:r>
            <a:endParaRPr lang="en-US" sz="1400" dirty="0"/>
          </a:p>
        </p:txBody>
      </p:sp>
      <p:sp>
        <p:nvSpPr>
          <p:cNvPr id="11" name="TextBox 10"/>
          <p:cNvSpPr txBox="1"/>
          <p:nvPr/>
        </p:nvSpPr>
        <p:spPr>
          <a:xfrm>
            <a:off x="7155858" y="4218937"/>
            <a:ext cx="101983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repression</a:t>
            </a:r>
            <a:endParaRPr lang="en-US" sz="1400" dirty="0"/>
          </a:p>
        </p:txBody>
      </p:sp>
      <p:sp>
        <p:nvSpPr>
          <p:cNvPr id="12" name="TextBox 11"/>
          <p:cNvSpPr txBox="1"/>
          <p:nvPr/>
        </p:nvSpPr>
        <p:spPr>
          <a:xfrm>
            <a:off x="7152241" y="4689422"/>
            <a:ext cx="1369286"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weak influence</a:t>
            </a:r>
          </a:p>
        </p:txBody>
      </p:sp>
      <p:sp>
        <p:nvSpPr>
          <p:cNvPr id="13" name="TextBox 12"/>
          <p:cNvSpPr txBox="1"/>
          <p:nvPr/>
        </p:nvSpPr>
        <p:spPr>
          <a:xfrm>
            <a:off x="7624294" y="2785507"/>
            <a:ext cx="816603" cy="369332"/>
          </a:xfrm>
          <a:prstGeom prst="rect">
            <a:avLst/>
          </a:prstGeom>
          <a:noFill/>
        </p:spPr>
        <p:txBody>
          <a:bodyPr wrap="square" rtlCol="0">
            <a:spAutoFit/>
          </a:bodyPr>
          <a:lstStyle/>
          <a:p>
            <a:r>
              <a:rPr lang="en-US" smtClean="0"/>
              <a:t>Key:</a:t>
            </a:r>
            <a:endParaRPr lang="en-US"/>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535" b="11076"/>
          <a:stretch/>
        </p:blipFill>
        <p:spPr>
          <a:xfrm>
            <a:off x="8032595" y="3226715"/>
            <a:ext cx="788065" cy="372682"/>
          </a:xfrm>
          <a:prstGeom prst="rect">
            <a:avLst/>
          </a:prstGeom>
        </p:spPr>
      </p:pic>
      <p:sp>
        <p:nvSpPr>
          <p:cNvPr id="19" name="TextBox 18"/>
          <p:cNvSpPr txBox="1"/>
          <p:nvPr/>
        </p:nvSpPr>
        <p:spPr>
          <a:xfrm>
            <a:off x="7199962" y="3291620"/>
            <a:ext cx="582211" cy="307777"/>
          </a:xfrm>
          <a:prstGeom prst="rect">
            <a:avLst/>
          </a:prstGeom>
          <a:noFill/>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smtClean="0"/>
              <a:t>gene</a:t>
            </a:r>
            <a:endParaRPr lang="en-US" sz="1400" dirty="0"/>
          </a:p>
        </p:txBody>
      </p:sp>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7366" y="1919005"/>
            <a:ext cx="6920736" cy="3862498"/>
          </a:xfrm>
          <a:prstGeom prst="rect">
            <a:avLst/>
          </a:prstGeom>
        </p:spPr>
      </p:pic>
      <p:sp>
        <p:nvSpPr>
          <p:cNvPr id="14" name="TextBox 13"/>
          <p:cNvSpPr txBox="1"/>
          <p:nvPr/>
        </p:nvSpPr>
        <p:spPr>
          <a:xfrm>
            <a:off x="0" y="5781503"/>
            <a:ext cx="5644658" cy="369332"/>
          </a:xfrm>
          <a:prstGeom prst="rect">
            <a:avLst/>
          </a:prstGeom>
          <a:noFill/>
        </p:spPr>
        <p:txBody>
          <a:bodyPr wrap="square" rtlCol="0">
            <a:spAutoFit/>
          </a:bodyPr>
          <a:lstStyle/>
          <a:p>
            <a:pPr algn="ctr"/>
            <a:r>
              <a:rPr lang="en-US" b="1" dirty="0" smtClean="0"/>
              <a:t>Screenshot of GRNsight v1, released Aug 2016</a:t>
            </a:r>
            <a:endParaRPr lang="en-US" b="1" dirty="0"/>
          </a:p>
        </p:txBody>
      </p:sp>
    </p:spTree>
    <p:extLst>
      <p:ext uri="{BB962C8B-B14F-4D97-AF65-F5344CB8AC3E}">
        <p14:creationId xmlns:p14="http://schemas.microsoft.com/office/powerpoint/2010/main" val="537849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t>Existing visualization software must be installed and is optimized for large-scale graphs</a:t>
            </a:r>
            <a:endParaRPr lang="en-US" sz="2800" b="1"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992814" y="1581150"/>
            <a:ext cx="7258200" cy="4617514"/>
          </a:xfrm>
          <a:ln w="31750">
            <a:solidFill>
              <a:schemeClr val="accent1"/>
            </a:solidFill>
          </a:ln>
        </p:spPr>
      </p:pic>
      <p:sp>
        <p:nvSpPr>
          <p:cNvPr id="8" name="Rectangle 7"/>
          <p:cNvSpPr/>
          <p:nvPr/>
        </p:nvSpPr>
        <p:spPr>
          <a:xfrm rot="5400000">
            <a:off x="6719958" y="5034997"/>
            <a:ext cx="397326" cy="2740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400" b="1" dirty="0" err="1"/>
              <a:t>Gephi</a:t>
            </a:r>
            <a:r>
              <a:rPr lang="en-US" sz="2400" b="1" dirty="0"/>
              <a:t> </a:t>
            </a:r>
            <a:r>
              <a:rPr lang="en-US" sz="2400" b="1" dirty="0" smtClean="0"/>
              <a:t>- </a:t>
            </a:r>
            <a:r>
              <a:rPr lang="en-US" sz="2400" b="1" dirty="0" err="1" smtClean="0"/>
              <a:t>gephi.org</a:t>
            </a:r>
            <a:endParaRPr lang="en-US" sz="2400" b="1" dirty="0"/>
          </a:p>
        </p:txBody>
      </p:sp>
      <p:grpSp>
        <p:nvGrpSpPr>
          <p:cNvPr id="6" name="Group 5"/>
          <p:cNvGrpSpPr/>
          <p:nvPr/>
        </p:nvGrpSpPr>
        <p:grpSpPr>
          <a:xfrm>
            <a:off x="1456514" y="1944759"/>
            <a:ext cx="7128686" cy="4761589"/>
            <a:chOff x="1316814" y="1875063"/>
            <a:chExt cx="7128686" cy="4761589"/>
          </a:xfrm>
        </p:grpSpPr>
        <p:sp>
          <p:nvSpPr>
            <p:cNvPr id="7" name="Rectangle 6"/>
            <p:cNvSpPr/>
            <p:nvPr/>
          </p:nvSpPr>
          <p:spPr>
            <a:xfrm rot="5400000">
              <a:off x="6170387" y="4361539"/>
              <a:ext cx="397326" cy="415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b="1" dirty="0" err="1" smtClean="0"/>
                <a:t>Cytoscape</a:t>
              </a:r>
              <a:r>
                <a:rPr lang="en-US" sz="2400" b="1" dirty="0" smtClean="0"/>
                <a:t> </a:t>
              </a:r>
              <a:r>
                <a:rPr lang="mr-IN" sz="2400" b="1" dirty="0" smtClean="0"/>
                <a:t>–</a:t>
              </a:r>
              <a:r>
                <a:rPr lang="en-US" sz="2400" b="1" dirty="0"/>
                <a:t> </a:t>
              </a:r>
              <a:r>
                <a:rPr lang="en-US" sz="2400" b="1" dirty="0" err="1" smtClean="0"/>
                <a:t>cytoscape.org</a:t>
              </a:r>
              <a:endParaRPr lang="en-US" sz="24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16814" y="1875063"/>
              <a:ext cx="7090586" cy="4356100"/>
            </a:xfrm>
            <a:prstGeom prst="rect">
              <a:avLst/>
            </a:prstGeom>
            <a:ln w="31750">
              <a:solidFill>
                <a:schemeClr val="accent1"/>
              </a:solidFill>
            </a:ln>
          </p:spPr>
        </p:pic>
      </p:grpSp>
    </p:spTree>
    <p:extLst>
      <p:ext uri="{BB962C8B-B14F-4D97-AF65-F5344CB8AC3E}">
        <p14:creationId xmlns:p14="http://schemas.microsoft.com/office/powerpoint/2010/main" val="14724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8">
      <a:dk1>
        <a:srgbClr val="000000"/>
      </a:dk1>
      <a:lt1>
        <a:srgbClr val="FFFFFF"/>
      </a:lt1>
      <a:dk2>
        <a:srgbClr val="16693F"/>
      </a:dk2>
      <a:lt2>
        <a:srgbClr val="FFFFFF"/>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15144</TotalTime>
  <Words>1472</Words>
  <Application>Microsoft Office PowerPoint</Application>
  <PresentationFormat>On-screen Show (4:3)</PresentationFormat>
  <Paragraphs>202</Paragraphs>
  <Slides>22</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4" baseType="lpstr">
      <vt:lpstr>Clarity</vt:lpstr>
      <vt:lpstr>Equation</vt:lpstr>
      <vt:lpstr>New Graph Layouts for GRNsight:  a web application for visualizing models of gene regulatory networks</vt:lpstr>
      <vt:lpstr>Outline</vt:lpstr>
      <vt:lpstr>Outline</vt:lpstr>
      <vt:lpstr>PowerPoint Presentation</vt:lpstr>
      <vt:lpstr>GRNmap models the dynamics of GRNs to estimate weight parameters (w) </vt:lpstr>
      <vt:lpstr>GRNmap outputs Excel spreadsheets, with estimated weight parameters </vt:lpstr>
      <vt:lpstr>Outline</vt:lpstr>
      <vt:lpstr>GRNsight automatically produces visualizations of weighted networks from adjacency matrix inputs</vt:lpstr>
      <vt:lpstr>Existing visualization software must be installed and is optimized for large-scale graphs</vt:lpstr>
      <vt:lpstr>GRNsight fills a niche in bioinformatics visualization software</vt:lpstr>
      <vt:lpstr>GRNsight is written in JavaScript and follows software engineering best practices</vt:lpstr>
      <vt:lpstr>GRNsight v2 Screenshot</vt:lpstr>
      <vt:lpstr>GRNsight changes from v2 to v3</vt:lpstr>
      <vt:lpstr>Outline</vt:lpstr>
      <vt:lpstr>Grid layout feature developed for GRNsight v3 is highlighted in this presentation</vt:lpstr>
      <vt:lpstr>PowerPoint Presentation</vt:lpstr>
      <vt:lpstr>Allow the user to toggle between force graph and grid layout</vt:lpstr>
      <vt:lpstr>Organizing the nodes in a grid pattern facilitates comparison of graphs</vt:lpstr>
      <vt:lpstr>Sort the nodes in alphabetical order</vt:lpstr>
      <vt:lpstr>Conclusion</vt:lpstr>
      <vt:lpstr>GRNsight application and code are available under the open source BSD license</vt:lpstr>
      <vt:lpstr>Acknowledgments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GRNsight</dc:title>
  <dc:creator>LMU</dc:creator>
  <cp:lastModifiedBy>Jen</cp:lastModifiedBy>
  <cp:revision>562</cp:revision>
  <cp:lastPrinted>2015-01-31T00:19:40Z</cp:lastPrinted>
  <dcterms:created xsi:type="dcterms:W3CDTF">2014-03-18T20:45:52Z</dcterms:created>
  <dcterms:modified xsi:type="dcterms:W3CDTF">2018-03-24T04:41:07Z</dcterms:modified>
</cp:coreProperties>
</file>